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12" r:id="rId2"/>
    <p:sldId id="280" r:id="rId3"/>
    <p:sldId id="279" r:id="rId4"/>
    <p:sldId id="346" r:id="rId5"/>
    <p:sldId id="333" r:id="rId6"/>
    <p:sldId id="323" r:id="rId7"/>
    <p:sldId id="317" r:id="rId8"/>
    <p:sldId id="291" r:id="rId9"/>
    <p:sldId id="293" r:id="rId10"/>
    <p:sldId id="294" r:id="rId11"/>
    <p:sldId id="296" r:id="rId12"/>
    <p:sldId id="299" r:id="rId13"/>
    <p:sldId id="313" r:id="rId14"/>
    <p:sldId id="314" r:id="rId15"/>
    <p:sldId id="322" r:id="rId16"/>
    <p:sldId id="349" r:id="rId17"/>
    <p:sldId id="351" r:id="rId18"/>
    <p:sldId id="31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07"/>
  </p:normalViewPr>
  <p:slideViewPr>
    <p:cSldViewPr>
      <p:cViewPr varScale="1">
        <p:scale>
          <a:sx n="80" d="100"/>
          <a:sy n="80" d="100"/>
        </p:scale>
        <p:origin x="2216"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0-376E-EA4C-843E-120C7E71E1C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920F-5843-9DDB-FA2547428A1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920F-5843-9DDB-FA2547428A1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920F-5843-9DDB-FA2547428A1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2-376E-EA4C-843E-120C7E71E1C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920F-5843-9DDB-FA2547428A1C}"/>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D-920F-5843-9DDB-FA2547428A1C}"/>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376E-EA4C-843E-120C7E71E1C4}"/>
              </c:ext>
            </c:extLst>
          </c:dPt>
          <c:dLbls>
            <c:dLbl>
              <c:idx val="0"/>
              <c:tx>
                <c:rich>
                  <a:bodyPr/>
                  <a:lstStyle/>
                  <a:p>
                    <a:fld id="{04835B0C-8D88-AB4A-8A96-B8373C910F9E}" type="CATEGORYNAME">
                      <a:rPr lang="en-US">
                        <a:solidFill>
                          <a:schemeClr val="bg1"/>
                        </a:solidFill>
                      </a:rPr>
                      <a:pPr/>
                      <a:t>[CATEGORY NAME]</a:t>
                    </a:fld>
                    <a:r>
                      <a:rPr lang="en-US" baseline="0" dirty="0">
                        <a:solidFill>
                          <a:schemeClr val="bg1"/>
                        </a:solidFill>
                      </a:rPr>
                      <a:t>
</a:t>
                    </a:r>
                    <a:fld id="{82A2C894-160A-1243-A0CF-5A02838774EE}" type="PERCENTAGE">
                      <a:rPr lang="en-US" baseline="0">
                        <a:solidFill>
                          <a:schemeClr val="bg1"/>
                        </a:solidFill>
                      </a:rPr>
                      <a:pPr/>
                      <a:t>[PERCENTAGE]</a:t>
                    </a:fld>
                    <a:endParaRPr 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6E-EA4C-843E-120C7E71E1C4}"/>
                </c:ext>
              </c:extLst>
            </c:dLbl>
            <c:dLbl>
              <c:idx val="4"/>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2-376E-EA4C-843E-120C7E71E1C4}"/>
                </c:ext>
              </c:extLst>
            </c:dLbl>
            <c:dLbl>
              <c:idx val="7"/>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376E-EA4C-843E-120C7E71E1C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Sheet1!$A$1:$A$8</c:f>
              <c:strCache>
                <c:ptCount val="8"/>
                <c:pt idx="0">
                  <c:v>Abuse or Neglect</c:v>
                </c:pt>
                <c:pt idx="1">
                  <c:v>Child's Disability</c:v>
                </c:pt>
                <c:pt idx="2">
                  <c:v>Parent's Illness or Disability</c:v>
                </c:pt>
                <c:pt idx="3">
                  <c:v>Family in Acute Stress</c:v>
                </c:pt>
                <c:pt idx="4">
                  <c:v>Family Dysfunction</c:v>
                </c:pt>
                <c:pt idx="5">
                  <c:v>Socially Unacceptable Behaviour</c:v>
                </c:pt>
                <c:pt idx="6">
                  <c:v>Low Income</c:v>
                </c:pt>
                <c:pt idx="7">
                  <c:v>Absent Parenting</c:v>
                </c:pt>
              </c:strCache>
            </c:strRef>
          </c:cat>
          <c:val>
            <c:numRef>
              <c:f>Sheet1!$B$1:$B$8</c:f>
              <c:numCache>
                <c:formatCode>0.00%</c:formatCode>
                <c:ptCount val="8"/>
                <c:pt idx="0">
                  <c:v>0.54</c:v>
                </c:pt>
                <c:pt idx="1">
                  <c:v>0.02</c:v>
                </c:pt>
                <c:pt idx="2">
                  <c:v>0.03</c:v>
                </c:pt>
                <c:pt idx="3">
                  <c:v>0.09</c:v>
                </c:pt>
                <c:pt idx="4">
                  <c:v>0.16</c:v>
                </c:pt>
                <c:pt idx="5">
                  <c:v>0.03</c:v>
                </c:pt>
                <c:pt idx="6">
                  <c:v>2E-3</c:v>
                </c:pt>
                <c:pt idx="7">
                  <c:v>0.12</c:v>
                </c:pt>
              </c:numCache>
            </c:numRef>
          </c:val>
          <c:extLst>
            <c:ext xmlns:c16="http://schemas.microsoft.com/office/drawing/2014/chart" uri="{C3380CC4-5D6E-409C-BE32-E72D297353CC}">
              <c16:uniqueId val="{00000000-45A2-034E-BD9B-DE82C2B5178A}"/>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6.8450790666092096E-2"/>
          <c:y val="4.5569620253164501E-2"/>
          <c:w val="0.90169846306525103"/>
          <c:h val="0.87505511811023595"/>
        </c:manualLayout>
      </c:layout>
      <c:barChart>
        <c:barDir val="col"/>
        <c:grouping val="clustered"/>
        <c:varyColors val="0"/>
        <c:ser>
          <c:idx val="0"/>
          <c:order val="0"/>
          <c:invertIfNegative val="0"/>
          <c:dLbls>
            <c:dLbl>
              <c:idx val="0"/>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3B-C14A-B6F7-712A31C79CBF}"/>
                </c:ext>
              </c:extLst>
            </c:dLbl>
            <c:dLbl>
              <c:idx val="1"/>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3B-C14A-B6F7-712A31C79CBF}"/>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3B-C14A-B6F7-712A31C79CBF}"/>
                </c:ext>
              </c:extLst>
            </c:dLbl>
            <c:dLbl>
              <c:idx val="3"/>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3B-C14A-B6F7-712A31C79CBF}"/>
                </c:ext>
              </c:extLst>
            </c:dLbl>
            <c:dLbl>
              <c:idx val="4"/>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3B-C14A-B6F7-712A31C79CBF}"/>
                </c:ext>
              </c:extLst>
            </c:dLbl>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Under 1</c:v>
                </c:pt>
                <c:pt idx="1">
                  <c:v>1-4</c:v>
                </c:pt>
                <c:pt idx="2">
                  <c:v>5-9</c:v>
                </c:pt>
                <c:pt idx="3">
                  <c:v>10-15</c:v>
                </c:pt>
                <c:pt idx="4">
                  <c:v>16 and over</c:v>
                </c:pt>
              </c:strCache>
            </c:strRef>
          </c:cat>
          <c:val>
            <c:numRef>
              <c:f>Sheet1!$B$1:$B$5</c:f>
              <c:numCache>
                <c:formatCode>0.00%</c:formatCode>
                <c:ptCount val="5"/>
                <c:pt idx="0">
                  <c:v>0.18</c:v>
                </c:pt>
                <c:pt idx="1">
                  <c:v>0.18</c:v>
                </c:pt>
                <c:pt idx="2">
                  <c:v>0.17</c:v>
                </c:pt>
                <c:pt idx="3">
                  <c:v>0.28999999999999998</c:v>
                </c:pt>
                <c:pt idx="4">
                  <c:v>0.18</c:v>
                </c:pt>
              </c:numCache>
            </c:numRef>
          </c:val>
          <c:extLst>
            <c:ext xmlns:c16="http://schemas.microsoft.com/office/drawing/2014/chart" uri="{C3380CC4-5D6E-409C-BE32-E72D297353CC}">
              <c16:uniqueId val="{00000000-229D-794D-88A3-4EE62AD4B011}"/>
            </c:ext>
          </c:extLst>
        </c:ser>
        <c:dLbls>
          <c:showLegendKey val="0"/>
          <c:showVal val="1"/>
          <c:showCatName val="0"/>
          <c:showSerName val="0"/>
          <c:showPercent val="0"/>
          <c:showBubbleSize val="0"/>
        </c:dLbls>
        <c:gapWidth val="75"/>
        <c:axId val="-1913717968"/>
        <c:axId val="-1915095040"/>
      </c:barChart>
      <c:catAx>
        <c:axId val="-1913717968"/>
        <c:scaling>
          <c:orientation val="minMax"/>
        </c:scaling>
        <c:delete val="0"/>
        <c:axPos val="b"/>
        <c:numFmt formatCode="General" sourceLinked="0"/>
        <c:majorTickMark val="none"/>
        <c:minorTickMark val="none"/>
        <c:tickLblPos val="nextTo"/>
        <c:txPr>
          <a:bodyPr/>
          <a:lstStyle/>
          <a:p>
            <a:pPr>
              <a:defRPr sz="1600"/>
            </a:pPr>
            <a:endParaRPr lang="en-US"/>
          </a:p>
        </c:txPr>
        <c:crossAx val="-1915095040"/>
        <c:crosses val="autoZero"/>
        <c:auto val="1"/>
        <c:lblAlgn val="ctr"/>
        <c:lblOffset val="100"/>
        <c:noMultiLvlLbl val="0"/>
      </c:catAx>
      <c:valAx>
        <c:axId val="-1915095040"/>
        <c:scaling>
          <c:orientation val="minMax"/>
        </c:scaling>
        <c:delete val="0"/>
        <c:axPos val="l"/>
        <c:numFmt formatCode="0.00%" sourceLinked="1"/>
        <c:majorTickMark val="none"/>
        <c:minorTickMark val="none"/>
        <c:tickLblPos val="nextTo"/>
        <c:crossAx val="-19137179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t>Average</a:t>
            </a:r>
            <a:r>
              <a:rPr lang="en-US" sz="2000" baseline="0" dirty="0"/>
              <a:t> p</a:t>
            </a:r>
            <a:r>
              <a:rPr lang="en-US" sz="2000" dirty="0"/>
              <a:t>oints in 8 best exams (0 – 464)</a:t>
            </a:r>
          </a:p>
        </c:rich>
      </c:tx>
      <c:overlay val="0"/>
    </c:title>
    <c:autoTitleDeleted val="0"/>
    <c:plotArea>
      <c:layout>
        <c:manualLayout>
          <c:layoutTarget val="inner"/>
          <c:xMode val="edge"/>
          <c:yMode val="edge"/>
          <c:x val="9.5965223097112806E-2"/>
          <c:y val="0.164749753937008"/>
          <c:w val="0.74361811023622104"/>
          <c:h val="0.71017741141732305"/>
        </c:manualLayout>
      </c:layout>
      <c:barChart>
        <c:barDir val="col"/>
        <c:grouping val="clustered"/>
        <c:varyColors val="1"/>
        <c:ser>
          <c:idx val="0"/>
          <c:order val="0"/>
          <c:tx>
            <c:strRef>
              <c:f>Sheet1!$B$1</c:f>
              <c:strCache>
                <c:ptCount val="1"/>
                <c:pt idx="0">
                  <c:v>0 - 464</c:v>
                </c:pt>
              </c:strCache>
            </c:strRef>
          </c:tx>
          <c:invertIfNegative val="0"/>
          <c:cat>
            <c:strRef>
              <c:f>Sheet1!$A$2:$A$5</c:f>
              <c:strCache>
                <c:ptCount val="4"/>
                <c:pt idx="0">
                  <c:v>D</c:v>
                </c:pt>
                <c:pt idx="1">
                  <c:v>A</c:v>
                </c:pt>
                <c:pt idx="2">
                  <c:v>C</c:v>
                </c:pt>
                <c:pt idx="3">
                  <c:v>B</c:v>
                </c:pt>
              </c:strCache>
            </c:strRef>
          </c:cat>
          <c:val>
            <c:numRef>
              <c:f>Sheet1!$B$2:$B$5</c:f>
              <c:numCache>
                <c:formatCode>General</c:formatCode>
                <c:ptCount val="4"/>
                <c:pt idx="0">
                  <c:v>340.59</c:v>
                </c:pt>
                <c:pt idx="1">
                  <c:v>202.41</c:v>
                </c:pt>
                <c:pt idx="2">
                  <c:v>185.14</c:v>
                </c:pt>
                <c:pt idx="3">
                  <c:v>149.52000000000001</c:v>
                </c:pt>
              </c:numCache>
            </c:numRef>
          </c:val>
          <c:extLst>
            <c:ext xmlns:c16="http://schemas.microsoft.com/office/drawing/2014/chart" uri="{C3380CC4-5D6E-409C-BE32-E72D297353CC}">
              <c16:uniqueId val="{00000000-BC34-AA4E-B167-28C597B905EF}"/>
            </c:ext>
          </c:extLst>
        </c:ser>
        <c:dLbls>
          <c:showLegendKey val="0"/>
          <c:showVal val="0"/>
          <c:showCatName val="0"/>
          <c:showSerName val="0"/>
          <c:showPercent val="0"/>
          <c:showBubbleSize val="0"/>
        </c:dLbls>
        <c:gapWidth val="100"/>
        <c:axId val="-1933120880"/>
        <c:axId val="-1933992864"/>
      </c:barChart>
      <c:catAx>
        <c:axId val="-1933120880"/>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1933992864"/>
        <c:crosses val="autoZero"/>
        <c:auto val="1"/>
        <c:lblAlgn val="ctr"/>
        <c:lblOffset val="100"/>
        <c:noMultiLvlLbl val="0"/>
      </c:catAx>
      <c:valAx>
        <c:axId val="-1933992864"/>
        <c:scaling>
          <c:orientation val="minMax"/>
        </c:scaling>
        <c:delete val="0"/>
        <c:axPos val="l"/>
        <c:majorGridlines/>
        <c:numFmt formatCode="General" sourceLinked="1"/>
        <c:majorTickMark val="out"/>
        <c:minorTickMark val="none"/>
        <c:tickLblPos val="nextTo"/>
        <c:crossAx val="-1933120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DCA03F-5E8D-AD4E-B4FC-5B1161022B51}" type="datetimeFigureOut">
              <a:rPr lang="en-US" smtClean="0"/>
              <a:t>4/29/19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0C7DF8-8579-9D40-845A-2E775E08DC7A}" type="slidenum">
              <a:rPr lang="en-US" smtClean="0"/>
              <a:t>‹#›</a:t>
            </a:fld>
            <a:endParaRPr lang="en-US"/>
          </a:p>
        </p:txBody>
      </p:sp>
    </p:spTree>
    <p:extLst>
      <p:ext uri="{BB962C8B-B14F-4D97-AF65-F5344CB8AC3E}">
        <p14:creationId xmlns:p14="http://schemas.microsoft.com/office/powerpoint/2010/main" val="3087078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1155A-3AAD-624D-B77F-AAEECB02FFFF}" type="datetimeFigureOut">
              <a:rPr lang="en-US" smtClean="0"/>
              <a:t>4/29/19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9F73D-291E-8548-98FE-9779E1EBBFC0}" type="slidenum">
              <a:rPr lang="en-US" smtClean="0"/>
              <a:t>‹#›</a:t>
            </a:fld>
            <a:endParaRPr lang="en-US"/>
          </a:p>
        </p:txBody>
      </p:sp>
    </p:spTree>
    <p:extLst>
      <p:ext uri="{BB962C8B-B14F-4D97-AF65-F5344CB8AC3E}">
        <p14:creationId xmlns:p14="http://schemas.microsoft.com/office/powerpoint/2010/main" val="1902312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70,000 children in care of which 75%</a:t>
            </a:r>
            <a:r>
              <a:rPr lang="en-US" baseline="0" dirty="0"/>
              <a:t> are in foster care</a:t>
            </a:r>
            <a:endParaRPr lang="en-US" dirty="0"/>
          </a:p>
        </p:txBody>
      </p:sp>
      <p:sp>
        <p:nvSpPr>
          <p:cNvPr id="4" name="Slide Number Placeholder 3"/>
          <p:cNvSpPr>
            <a:spLocks noGrp="1"/>
          </p:cNvSpPr>
          <p:nvPr>
            <p:ph type="sldNum" sz="quarter" idx="10"/>
          </p:nvPr>
        </p:nvSpPr>
        <p:spPr/>
        <p:txBody>
          <a:bodyPr/>
          <a:lstStyle/>
          <a:p>
            <a:fld id="{14C9F73D-291E-8548-98FE-9779E1EBBFC0}" type="slidenum">
              <a:rPr lang="en-US" smtClean="0"/>
              <a:t>2</a:t>
            </a:fld>
            <a:endParaRPr lang="en-US"/>
          </a:p>
        </p:txBody>
      </p:sp>
    </p:spTree>
    <p:extLst>
      <p:ext uri="{BB962C8B-B14F-4D97-AF65-F5344CB8AC3E}">
        <p14:creationId xmlns:p14="http://schemas.microsoft.com/office/powerpoint/2010/main" val="178909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Moses Chelsea – both parents</a:t>
            </a:r>
            <a:r>
              <a:rPr lang="en-US" baseline="0" dirty="0"/>
              <a:t> murdered in Nigeria – sought asylum in England aged 11</a:t>
            </a:r>
          </a:p>
          <a:p>
            <a:r>
              <a:rPr lang="en-US" baseline="0" dirty="0"/>
              <a:t>Malcolm X</a:t>
            </a:r>
          </a:p>
          <a:p>
            <a:r>
              <a:rPr lang="en-US" baseline="0" dirty="0"/>
              <a:t>Neil Morrissey</a:t>
            </a:r>
            <a:endParaRPr lang="en-US" dirty="0"/>
          </a:p>
        </p:txBody>
      </p:sp>
      <p:sp>
        <p:nvSpPr>
          <p:cNvPr id="4" name="Slide Number Placeholder 3"/>
          <p:cNvSpPr>
            <a:spLocks noGrp="1"/>
          </p:cNvSpPr>
          <p:nvPr>
            <p:ph type="sldNum" sz="quarter" idx="10"/>
          </p:nvPr>
        </p:nvSpPr>
        <p:spPr/>
        <p:txBody>
          <a:bodyPr/>
          <a:lstStyle/>
          <a:p>
            <a:fld id="{9A137FF0-AAAF-994F-AA1C-7667853A3D82}" type="slidenum">
              <a:rPr lang="en-US" smtClean="0"/>
              <a:t>5</a:t>
            </a:fld>
            <a:endParaRPr lang="en-US"/>
          </a:p>
        </p:txBody>
      </p:sp>
    </p:spTree>
    <p:extLst>
      <p:ext uri="{BB962C8B-B14F-4D97-AF65-F5344CB8AC3E}">
        <p14:creationId xmlns:p14="http://schemas.microsoft.com/office/powerpoint/2010/main" val="105961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Demonstrates the importance of Young People’s agency as reflected in </a:t>
            </a:r>
            <a:r>
              <a:rPr lang="en-US"/>
              <a:t>the programme of this </a:t>
            </a:r>
            <a:r>
              <a:rPr lang="en-US" dirty="0"/>
              <a:t>conference</a:t>
            </a:r>
          </a:p>
        </p:txBody>
      </p:sp>
      <p:sp>
        <p:nvSpPr>
          <p:cNvPr id="4" name="Slide Number Placeholder 3"/>
          <p:cNvSpPr>
            <a:spLocks noGrp="1"/>
          </p:cNvSpPr>
          <p:nvPr>
            <p:ph type="sldNum" sz="quarter" idx="10"/>
          </p:nvPr>
        </p:nvSpPr>
        <p:spPr/>
        <p:txBody>
          <a:bodyPr/>
          <a:lstStyle/>
          <a:p>
            <a:fld id="{9A137FF0-AAAF-994F-AA1C-7667853A3D82}" type="slidenum">
              <a:rPr lang="en-US" smtClean="0"/>
              <a:t>6</a:t>
            </a:fld>
            <a:endParaRPr lang="en-US"/>
          </a:p>
        </p:txBody>
      </p:sp>
    </p:spTree>
    <p:extLst>
      <p:ext uri="{BB962C8B-B14F-4D97-AF65-F5344CB8AC3E}">
        <p14:creationId xmlns:p14="http://schemas.microsoft.com/office/powerpoint/2010/main" val="208813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C7AFAC0-C0E3-0743-94FF-2CCE8DB4EC81}" type="slidenum">
              <a:rPr lang="en-US" sz="1200"/>
              <a:pPr eaLnBrk="1" hangingPunct="1"/>
              <a:t>8</a:t>
            </a:fld>
            <a:endParaRPr lang="en-US" sz="1200"/>
          </a:p>
        </p:txBody>
      </p:sp>
    </p:spTree>
    <p:extLst>
      <p:ext uri="{BB962C8B-B14F-4D97-AF65-F5344CB8AC3E}">
        <p14:creationId xmlns:p14="http://schemas.microsoft.com/office/powerpoint/2010/main" val="426225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C7AFAC0-C0E3-0743-94FF-2CCE8DB4EC81}" type="slidenum">
              <a:rPr lang="en-US" sz="1200"/>
              <a:pPr eaLnBrk="1" hangingPunct="1"/>
              <a:t>9</a:t>
            </a:fld>
            <a:endParaRPr lang="en-US" sz="1200"/>
          </a:p>
        </p:txBody>
      </p:sp>
    </p:spTree>
    <p:extLst>
      <p:ext uri="{BB962C8B-B14F-4D97-AF65-F5344CB8AC3E}">
        <p14:creationId xmlns:p14="http://schemas.microsoft.com/office/powerpoint/2010/main" val="426225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C7AFAC0-C0E3-0743-94FF-2CCE8DB4EC81}" type="slidenum">
              <a:rPr lang="en-US" sz="1200"/>
              <a:pPr eaLnBrk="1" hangingPunct="1"/>
              <a:t>10</a:t>
            </a:fld>
            <a:endParaRPr lang="en-US" sz="1200"/>
          </a:p>
        </p:txBody>
      </p:sp>
    </p:spTree>
    <p:extLst>
      <p:ext uri="{BB962C8B-B14F-4D97-AF65-F5344CB8AC3E}">
        <p14:creationId xmlns:p14="http://schemas.microsoft.com/office/powerpoint/2010/main" val="426225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222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These are all</a:t>
            </a:r>
            <a:r>
              <a:rPr lang="en-US" baseline="0" dirty="0">
                <a:latin typeface="Calibri" charset="0"/>
                <a:ea typeface="ＭＳ Ｐゴシック" charset="0"/>
                <a:cs typeface="ＭＳ Ｐゴシック" charset="0"/>
              </a:rPr>
              <a:t> the variables we included in the regression model for looked after children – next full-</a:t>
            </a:r>
            <a:r>
              <a:rPr lang="en-US" baseline="0" dirty="0" err="1">
                <a:latin typeface="Calibri" charset="0"/>
                <a:ea typeface="ＭＳ Ｐゴシック" charset="0"/>
                <a:cs typeface="ＭＳ Ｐゴシック" charset="0"/>
              </a:rPr>
              <a:t>colour</a:t>
            </a:r>
            <a:r>
              <a:rPr lang="en-US" baseline="0" dirty="0">
                <a:latin typeface="Calibri" charset="0"/>
                <a:ea typeface="ＭＳ Ｐゴシック" charset="0"/>
                <a:cs typeface="ＭＳ Ｐゴシック" charset="0"/>
              </a:rPr>
              <a:t> slide shows the significant predictors.</a:t>
            </a:r>
            <a:endParaRPr lang="en-US" dirty="0">
              <a:latin typeface="Calibri" charset="0"/>
              <a:ea typeface="ＭＳ Ｐゴシック" charset="0"/>
              <a:cs typeface="ＭＳ Ｐゴシック"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C255752-4A47-5143-B25B-286BA27CEC3D}" type="slidenum">
              <a:rPr lang="en-US" sz="1200"/>
              <a:pPr eaLnBrk="1" hangingPunct="1"/>
              <a:t>11</a:t>
            </a:fld>
            <a:endParaRPr lang="en-US" sz="1200"/>
          </a:p>
        </p:txBody>
      </p:sp>
    </p:spTree>
    <p:extLst>
      <p:ext uri="{BB962C8B-B14F-4D97-AF65-F5344CB8AC3E}">
        <p14:creationId xmlns:p14="http://schemas.microsoft.com/office/powerpoint/2010/main" val="91405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222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400" dirty="0">
                <a:latin typeface="Calibri" charset="0"/>
                <a:ea typeface="ＭＳ Ｐゴシック" charset="0"/>
                <a:cs typeface="ＭＳ Ｐゴシック" charset="0"/>
              </a:rPr>
              <a:t>6 points is one GCSE grade</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C255752-4A47-5143-B25B-286BA27CEC3D}" type="slidenum">
              <a:rPr lang="en-US" sz="1200"/>
              <a:pPr eaLnBrk="1" hangingPunct="1"/>
              <a:t>12</a:t>
            </a:fld>
            <a:endParaRPr lang="en-US" sz="1200"/>
          </a:p>
        </p:txBody>
      </p:sp>
    </p:spTree>
    <p:extLst>
      <p:ext uri="{BB962C8B-B14F-4D97-AF65-F5344CB8AC3E}">
        <p14:creationId xmlns:p14="http://schemas.microsoft.com/office/powerpoint/2010/main" val="91405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a:t>
            </a:r>
            <a:r>
              <a:rPr lang="en-US" sz="1400" baseline="0" dirty="0"/>
              <a:t> young woman</a:t>
            </a:r>
            <a:r>
              <a:rPr lang="en-US" sz="1400" dirty="0"/>
              <a:t> wanted to know why the social worker wasn’t looking after her mum rather than bothering her.</a:t>
            </a:r>
          </a:p>
          <a:p>
            <a:r>
              <a:rPr lang="en-US" sz="1400" dirty="0"/>
              <a:t>This burden of responsibility for vulnerable parents was often referred to by young people. It isolated them further</a:t>
            </a:r>
            <a:r>
              <a:rPr lang="en-US" sz="1400" baseline="0" dirty="0"/>
              <a:t> from their peer group.</a:t>
            </a:r>
            <a:endParaRPr lang="en-US" sz="1400" dirty="0"/>
          </a:p>
        </p:txBody>
      </p:sp>
      <p:sp>
        <p:nvSpPr>
          <p:cNvPr id="4" name="Slide Number Placeholder 3"/>
          <p:cNvSpPr>
            <a:spLocks noGrp="1"/>
          </p:cNvSpPr>
          <p:nvPr>
            <p:ph type="sldNum" sz="quarter" idx="10"/>
          </p:nvPr>
        </p:nvSpPr>
        <p:spPr/>
        <p:txBody>
          <a:bodyPr/>
          <a:lstStyle/>
          <a:p>
            <a:fld id="{9A137FF0-AAAF-994F-AA1C-7667853A3D82}" type="slidenum">
              <a:rPr lang="en-US" smtClean="0"/>
              <a:t>15</a:t>
            </a:fld>
            <a:endParaRPr lang="en-US"/>
          </a:p>
        </p:txBody>
      </p:sp>
    </p:spTree>
    <p:extLst>
      <p:ext uri="{BB962C8B-B14F-4D97-AF65-F5344CB8AC3E}">
        <p14:creationId xmlns:p14="http://schemas.microsoft.com/office/powerpoint/2010/main" val="28307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3B060C-0159-4BF7-9DEA-74453F7F009C}"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62875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3B060C-0159-4BF7-9DEA-74453F7F009C}"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49182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3B060C-0159-4BF7-9DEA-74453F7F009C}"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45466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3B060C-0159-4BF7-9DEA-74453F7F009C}"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67070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B060C-0159-4BF7-9DEA-74453F7F009C}"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234509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3B060C-0159-4BF7-9DEA-74453F7F009C}"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132229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3B060C-0159-4BF7-9DEA-74453F7F009C}" type="datetimeFigureOut">
              <a:rPr lang="en-GB" smtClean="0"/>
              <a:t>29/04/2019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225190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3B060C-0159-4BF7-9DEA-74453F7F009C}" type="datetimeFigureOut">
              <a:rPr lang="en-GB" smtClean="0"/>
              <a:t>29/04/2019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67546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B060C-0159-4BF7-9DEA-74453F7F009C}" type="datetimeFigureOut">
              <a:rPr lang="en-GB" smtClean="0"/>
              <a:t>29/04/2019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188269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3B060C-0159-4BF7-9DEA-74453F7F009C}"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173591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3B060C-0159-4BF7-9DEA-74453F7F009C}"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74B23-4955-4A51-967D-36929618E1D9}" type="slidenum">
              <a:rPr lang="en-GB" smtClean="0"/>
              <a:t>‹#›</a:t>
            </a:fld>
            <a:endParaRPr lang="en-GB"/>
          </a:p>
        </p:txBody>
      </p:sp>
    </p:spTree>
    <p:extLst>
      <p:ext uri="{BB962C8B-B14F-4D97-AF65-F5344CB8AC3E}">
        <p14:creationId xmlns:p14="http://schemas.microsoft.com/office/powerpoint/2010/main" val="379795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B060C-0159-4BF7-9DEA-74453F7F009C}" type="datetimeFigureOut">
              <a:rPr lang="en-GB" smtClean="0"/>
              <a:t>29/04/2019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74B23-4955-4A51-967D-36929618E1D9}" type="slidenum">
              <a:rPr lang="en-GB" smtClean="0"/>
              <a:t>‹#›</a:t>
            </a:fld>
            <a:endParaRPr lang="en-GB"/>
          </a:p>
        </p:txBody>
      </p:sp>
    </p:spTree>
    <p:extLst>
      <p:ext uri="{BB962C8B-B14F-4D97-AF65-F5344CB8AC3E}">
        <p14:creationId xmlns:p14="http://schemas.microsoft.com/office/powerpoint/2010/main" val="183913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file:////var/folders/5m/fwsqs9hs3dzfzkwp8g2v7j7m0000gq/T/com.microsoft.Word/WebArchiveCopyPasteTempFiles/page1image675894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tiff"/><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eescentre.education.ox.ac.uk/research/educational-progress-of-looked-after-childr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975"/>
            <a:ext cx="7772400" cy="2647330"/>
          </a:xfrm>
        </p:spPr>
        <p:txBody>
          <a:bodyPr/>
          <a:lstStyle/>
          <a:p>
            <a:r>
              <a:rPr lang="en-US" dirty="0"/>
              <a:t>     </a:t>
            </a:r>
          </a:p>
        </p:txBody>
      </p:sp>
      <p:sp>
        <p:nvSpPr>
          <p:cNvPr id="3" name="Subtitle 2"/>
          <p:cNvSpPr>
            <a:spLocks noGrp="1"/>
          </p:cNvSpPr>
          <p:nvPr>
            <p:ph type="subTitle" idx="1"/>
          </p:nvPr>
        </p:nvSpPr>
        <p:spPr>
          <a:xfrm>
            <a:off x="467544" y="3952469"/>
            <a:ext cx="6434759" cy="2356851"/>
          </a:xfrm>
        </p:spPr>
        <p:txBody>
          <a:bodyPr>
            <a:normAutofit/>
          </a:bodyPr>
          <a:lstStyle/>
          <a:p>
            <a:pPr algn="l">
              <a:lnSpc>
                <a:spcPts val="2480"/>
              </a:lnSpc>
              <a:spcBef>
                <a:spcPts val="0"/>
              </a:spcBef>
              <a:spcAft>
                <a:spcPts val="600"/>
              </a:spcAft>
            </a:pPr>
            <a:endParaRPr lang="en-US" sz="2400" dirty="0">
              <a:solidFill>
                <a:schemeClr val="tx1"/>
              </a:solidFill>
            </a:endParaRPr>
          </a:p>
          <a:p>
            <a:pPr algn="l">
              <a:lnSpc>
                <a:spcPts val="2480"/>
              </a:lnSpc>
              <a:spcBef>
                <a:spcPts val="0"/>
              </a:spcBef>
              <a:spcAft>
                <a:spcPts val="600"/>
              </a:spcAft>
            </a:pPr>
            <a:r>
              <a:rPr lang="en-US" sz="2400" dirty="0">
                <a:solidFill>
                  <a:schemeClr val="tx1"/>
                </a:solidFill>
              </a:rPr>
              <a:t>Judy Sebba</a:t>
            </a:r>
          </a:p>
          <a:p>
            <a:pPr algn="l">
              <a:lnSpc>
                <a:spcPts val="2480"/>
              </a:lnSpc>
              <a:spcBef>
                <a:spcPts val="0"/>
              </a:spcBef>
              <a:spcAft>
                <a:spcPts val="600"/>
              </a:spcAft>
            </a:pPr>
            <a:r>
              <a:rPr lang="en-US" sz="2400" dirty="0">
                <a:solidFill>
                  <a:schemeClr val="tx1"/>
                </a:solidFill>
              </a:rPr>
              <a:t>Rees Centre for Research in Fostering and Education</a:t>
            </a:r>
          </a:p>
          <a:p>
            <a:pPr algn="l">
              <a:lnSpc>
                <a:spcPts val="2480"/>
              </a:lnSpc>
              <a:spcBef>
                <a:spcPts val="0"/>
              </a:spcBef>
              <a:spcAft>
                <a:spcPts val="600"/>
              </a:spcAft>
            </a:pPr>
            <a:r>
              <a:rPr lang="en-US" sz="2400" dirty="0">
                <a:solidFill>
                  <a:schemeClr val="tx1"/>
                </a:solidFill>
              </a:rPr>
              <a:t>University of Oxford Department of Education</a:t>
            </a:r>
          </a:p>
          <a:p>
            <a:pPr algn="l">
              <a:lnSpc>
                <a:spcPts val="2480"/>
              </a:lnSpc>
              <a:spcBef>
                <a:spcPts val="0"/>
              </a:spcBef>
              <a:spcAft>
                <a:spcPts val="600"/>
              </a:spcAft>
            </a:pPr>
            <a:r>
              <a:rPr lang="en-US" sz="2400" dirty="0" err="1">
                <a:solidFill>
                  <a:schemeClr val="tx1"/>
                </a:solidFill>
              </a:rPr>
              <a:t>judy.sebba@education.ox.ac.uk</a:t>
            </a:r>
            <a:endParaRPr lang="en-US" sz="2400" dirty="0">
              <a:solidFill>
                <a:schemeClr val="tx1"/>
              </a:solidFill>
            </a:endParaRPr>
          </a:p>
        </p:txBody>
      </p:sp>
      <p:sp>
        <p:nvSpPr>
          <p:cNvPr id="6" name="Subtitle 2"/>
          <p:cNvSpPr txBox="1">
            <a:spLocks/>
          </p:cNvSpPr>
          <p:nvPr/>
        </p:nvSpPr>
        <p:spPr>
          <a:xfrm>
            <a:off x="558800" y="1650319"/>
            <a:ext cx="7899400" cy="23021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b="1" dirty="0">
              <a:solidFill>
                <a:srgbClr val="17375E"/>
              </a:solidFill>
            </a:endParaRPr>
          </a:p>
        </p:txBody>
      </p:sp>
      <p:cxnSp>
        <p:nvCxnSpPr>
          <p:cNvPr id="7" name="Straight Connector 6"/>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23851" y="1335302"/>
            <a:ext cx="6172240" cy="2554545"/>
          </a:xfrm>
          <a:prstGeom prst="rect">
            <a:avLst/>
          </a:prstGeom>
          <a:noFill/>
        </p:spPr>
        <p:txBody>
          <a:bodyPr wrap="square" rtlCol="0">
            <a:spAutoFit/>
          </a:bodyPr>
          <a:lstStyle/>
          <a:p>
            <a:r>
              <a:rPr lang="en-GB" sz="3200" dirty="0"/>
              <a:t>What do we know about what helps children in care to get better education outcomes?</a:t>
            </a:r>
          </a:p>
          <a:p>
            <a:r>
              <a:rPr lang="en-GB" sz="3200" dirty="0"/>
              <a:t>The Fostering Network webinar </a:t>
            </a:r>
          </a:p>
          <a:p>
            <a:r>
              <a:rPr lang="en-GB" sz="3200" dirty="0"/>
              <a:t>2 May 2019</a:t>
            </a:r>
          </a:p>
        </p:txBody>
      </p:sp>
      <p:pic>
        <p:nvPicPr>
          <p:cNvPr id="10" name="Picture 9" descr="Screen Shot 2016-08-30 at 16.46.5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2303" y="3450423"/>
            <a:ext cx="1790847" cy="2574973"/>
          </a:xfrm>
          <a:prstGeom prst="rect">
            <a:avLst/>
          </a:prstGeom>
        </p:spPr>
      </p:pic>
      <p:pic>
        <p:nvPicPr>
          <p:cNvPr id="11" name="Picture 79" descr="page1image6758944">
            <a:extLst>
              <a:ext uri="{FF2B5EF4-FFF2-40B4-BE49-F238E27FC236}">
                <a16:creationId xmlns:a16="http://schemas.microsoft.com/office/drawing/2014/main" id="{90B27B35-F737-7F41-9D33-948D314DA47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41490" y="119532"/>
            <a:ext cx="4734019" cy="98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7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330700" cy="4889500"/>
          </a:xfrm>
        </p:spPr>
        <p:txBody>
          <a:bodyPr>
            <a:normAutofit lnSpcReduction="10000"/>
          </a:bodyPr>
          <a:lstStyle/>
          <a:p>
            <a:pPr marL="0" indent="0">
              <a:spcAft>
                <a:spcPts val="600"/>
              </a:spcAft>
              <a:buNone/>
              <a:defRPr/>
            </a:pPr>
            <a:r>
              <a:rPr lang="en-GB" sz="2800" dirty="0"/>
              <a:t>Of the 4847 who were in care for at least a year:</a:t>
            </a:r>
          </a:p>
          <a:p>
            <a:pPr>
              <a:spcAft>
                <a:spcPts val="600"/>
              </a:spcAft>
              <a:defRPr/>
            </a:pPr>
            <a:r>
              <a:rPr lang="en-GB" sz="2400" dirty="0"/>
              <a:t>Over half first entered care as teenagers</a:t>
            </a:r>
          </a:p>
          <a:p>
            <a:pPr>
              <a:spcAft>
                <a:spcPts val="600"/>
              </a:spcAft>
              <a:defRPr/>
            </a:pPr>
            <a:r>
              <a:rPr lang="en-GB" sz="2400" dirty="0">
                <a:solidFill>
                  <a:srgbClr val="000000"/>
                </a:solidFill>
              </a:rPr>
              <a:t>29% had been in most recent placement for under a year</a:t>
            </a:r>
            <a:endParaRPr lang="en-GB" sz="2400" dirty="0"/>
          </a:p>
          <a:p>
            <a:pPr>
              <a:spcAft>
                <a:spcPts val="600"/>
              </a:spcAft>
              <a:defRPr/>
            </a:pPr>
            <a:r>
              <a:rPr lang="en-GB" sz="2400" dirty="0"/>
              <a:t>17% had only ever had one placement</a:t>
            </a:r>
          </a:p>
          <a:p>
            <a:pPr>
              <a:spcAft>
                <a:spcPts val="600"/>
              </a:spcAft>
              <a:defRPr/>
            </a:pPr>
            <a:r>
              <a:rPr lang="en-GB" sz="2400" dirty="0"/>
              <a:t>10% had had 10 or more placements since first entry to care</a:t>
            </a:r>
            <a:endParaRPr lang="en-GB" sz="2400" b="1" dirty="0"/>
          </a:p>
          <a:p>
            <a:pPr>
              <a:spcAft>
                <a:spcPts val="600"/>
              </a:spcAft>
              <a:defRPr/>
            </a:pPr>
            <a:endParaRPr lang="en-GB" sz="2200" dirty="0">
              <a:latin typeface="Calibri" charset="0"/>
            </a:endParaRPr>
          </a:p>
          <a:p>
            <a:pPr>
              <a:spcAft>
                <a:spcPts val="600"/>
              </a:spcAft>
              <a:defRPr/>
            </a:pPr>
            <a:endParaRPr lang="en-GB" sz="2200" dirty="0">
              <a:latin typeface="Calibri" charset="0"/>
            </a:endParaRPr>
          </a:p>
          <a:p>
            <a:pPr>
              <a:defRPr/>
            </a:pPr>
            <a:endParaRPr lang="en-GB" sz="2200" dirty="0">
              <a:latin typeface="Calibri" charset="0"/>
            </a:endParaRPr>
          </a:p>
          <a:p>
            <a:pPr marL="0" indent="0">
              <a:buNone/>
              <a:defRPr/>
            </a:pPr>
            <a:endParaRPr lang="en-GB" sz="2200" dirty="0"/>
          </a:p>
          <a:p>
            <a:pPr marL="0" indent="0">
              <a:buNone/>
              <a:defRPr/>
            </a:pPr>
            <a:endParaRPr lang="en-GB" sz="2400" dirty="0"/>
          </a:p>
          <a:p>
            <a:pPr marL="0" indent="0" eaLnBrk="1" hangingPunct="1">
              <a:buFont typeface="Arial" charset="0"/>
              <a:buNone/>
              <a:defRPr/>
            </a:pPr>
            <a:endParaRPr lang="en-GB" sz="2000" dirty="0"/>
          </a:p>
          <a:p>
            <a:pPr marL="0" indent="0" eaLnBrk="1" hangingPunct="1">
              <a:buFont typeface="Arial" charset="0"/>
              <a:buNone/>
              <a:defRPr/>
            </a:pPr>
            <a:endParaRPr lang="en-US" sz="2600" dirty="0">
              <a:cs typeface="Arial"/>
            </a:endParaRPr>
          </a:p>
          <a:p>
            <a:pPr marL="0" indent="0" eaLnBrk="1" hangingPunct="1">
              <a:buFont typeface="Arial" charset="0"/>
              <a:buNone/>
              <a:defRPr/>
            </a:pPr>
            <a:endParaRPr lang="en-US" sz="2400" dirty="0">
              <a:cs typeface="Arial"/>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215900" y="368300"/>
            <a:ext cx="8712200" cy="685800"/>
          </a:xfrm>
          <a:prstGeom prst="roundRect">
            <a:avLst/>
          </a:prstGeom>
          <a:solidFill>
            <a:srgbClr val="0080FF"/>
          </a:solidFill>
          <a:ln>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0000"/>
                </a:solidFill>
              </a:rPr>
              <a:t>Education</a:t>
            </a:r>
          </a:p>
        </p:txBody>
      </p:sp>
      <p:pic>
        <p:nvPicPr>
          <p:cNvPr id="5" name="Picture 4" descr="MP90044859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3000" y="2514600"/>
            <a:ext cx="3780000" cy="2520000"/>
          </a:xfrm>
          <a:prstGeom prst="rect">
            <a:avLst/>
          </a:prstGeom>
        </p:spPr>
      </p:pic>
    </p:spTree>
    <p:extLst>
      <p:ext uri="{BB962C8B-B14F-4D97-AF65-F5344CB8AC3E}">
        <p14:creationId xmlns:p14="http://schemas.microsoft.com/office/powerpoint/2010/main" val="133518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952500"/>
          </a:xfrm>
        </p:spPr>
        <p:txBody>
          <a:bodyPr>
            <a:normAutofit fontScale="90000"/>
          </a:bodyPr>
          <a:lstStyle/>
          <a:p>
            <a:pPr eaLnBrk="1" hangingPunct="1"/>
            <a:r>
              <a:rPr lang="en-GB" sz="3200" b="1" dirty="0">
                <a:latin typeface="Calibri" charset="0"/>
              </a:rPr>
              <a:t>66% of the individual differences in GCSE scores </a:t>
            </a:r>
            <a:br>
              <a:rPr lang="en-GB" sz="3200" b="1" dirty="0">
                <a:latin typeface="Calibri" charset="0"/>
              </a:rPr>
            </a:br>
            <a:r>
              <a:rPr lang="en-GB" sz="3200" b="1" dirty="0">
                <a:latin typeface="Calibri" charset="0"/>
              </a:rPr>
              <a:t>is explained by these factors</a:t>
            </a:r>
            <a:endParaRPr lang="en-US" sz="3200" b="1" dirty="0">
              <a:latin typeface="Calibri" charset="0"/>
              <a:cs typeface="Arial" charset="0"/>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57656" y="1358082"/>
            <a:ext cx="3078329" cy="2452093"/>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298956" y="1829868"/>
            <a:ext cx="1139621" cy="865188"/>
          </a:xfrm>
          <a:prstGeom prst="roundRect">
            <a:avLst/>
          </a:prstGeom>
          <a:solidFill>
            <a:srgbClr val="FF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FSM at KS1</a:t>
            </a:r>
          </a:p>
        </p:txBody>
      </p:sp>
      <p:sp>
        <p:nvSpPr>
          <p:cNvPr id="30" name="Rounded Rectangle 29"/>
          <p:cNvSpPr/>
          <p:nvPr/>
        </p:nvSpPr>
        <p:spPr>
          <a:xfrm>
            <a:off x="298956" y="2862837"/>
            <a:ext cx="1139621"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chemeClr val="tx1"/>
                </a:solidFill>
                <a:latin typeface="+mj-lt"/>
              </a:rPr>
              <a:t>IDACI at KS1</a:t>
            </a:r>
          </a:p>
        </p:txBody>
      </p:sp>
      <p:sp>
        <p:nvSpPr>
          <p:cNvPr id="31" name="Rounded Rectangle 30"/>
          <p:cNvSpPr/>
          <p:nvPr/>
        </p:nvSpPr>
        <p:spPr>
          <a:xfrm>
            <a:off x="1574471" y="1855346"/>
            <a:ext cx="1320694"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Home language at KS1</a:t>
            </a:r>
          </a:p>
        </p:txBody>
      </p:sp>
      <p:sp>
        <p:nvSpPr>
          <p:cNvPr id="32" name="Rounded Rectangle 31"/>
          <p:cNvSpPr/>
          <p:nvPr/>
        </p:nvSpPr>
        <p:spPr>
          <a:xfrm>
            <a:off x="35306" y="4128063"/>
            <a:ext cx="3078329"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276606" y="4601838"/>
            <a:ext cx="1139621"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Gender</a:t>
            </a:r>
          </a:p>
        </p:txBody>
      </p:sp>
      <p:sp>
        <p:nvSpPr>
          <p:cNvPr id="34" name="Rounded Rectangle 33"/>
          <p:cNvSpPr/>
          <p:nvPr/>
        </p:nvSpPr>
        <p:spPr>
          <a:xfrm>
            <a:off x="276606" y="5592096"/>
            <a:ext cx="1275515" cy="863600"/>
          </a:xfrm>
          <a:prstGeom prst="roundRect">
            <a:avLst/>
          </a:prstGeom>
          <a:solidFill>
            <a:srgbClr val="FF66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Ethnicity</a:t>
            </a:r>
          </a:p>
        </p:txBody>
      </p:sp>
      <p:sp>
        <p:nvSpPr>
          <p:cNvPr id="35" name="Rounded Rectangle 34"/>
          <p:cNvSpPr/>
          <p:nvPr/>
        </p:nvSpPr>
        <p:spPr>
          <a:xfrm>
            <a:off x="1663561" y="5590508"/>
            <a:ext cx="1209254" cy="865188"/>
          </a:xfrm>
          <a:prstGeom prst="roundRect">
            <a:avLst/>
          </a:prstGeom>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solidFill>
                  <a:schemeClr val="tx1"/>
                </a:solidFill>
                <a:latin typeface="+mj-lt"/>
              </a:rPr>
              <a:t>Primary SEN</a:t>
            </a:r>
          </a:p>
        </p:txBody>
      </p:sp>
      <p:sp>
        <p:nvSpPr>
          <p:cNvPr id="36" name="Rounded Rectangle 35"/>
          <p:cNvSpPr/>
          <p:nvPr/>
        </p:nvSpPr>
        <p:spPr>
          <a:xfrm>
            <a:off x="1574471" y="2862837"/>
            <a:ext cx="1320694" cy="863600"/>
          </a:xfrm>
          <a:prstGeom prst="roundRect">
            <a:avLst/>
          </a:prstGeom>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chemeClr val="tx1"/>
                </a:solidFill>
                <a:latin typeface="+mj-lt"/>
              </a:rPr>
              <a:t>Care career type</a:t>
            </a:r>
          </a:p>
        </p:txBody>
      </p:sp>
      <p:sp>
        <p:nvSpPr>
          <p:cNvPr id="37" name="Rounded Rectangle 36"/>
          <p:cNvSpPr/>
          <p:nvPr/>
        </p:nvSpPr>
        <p:spPr>
          <a:xfrm>
            <a:off x="1552121" y="4601838"/>
            <a:ext cx="1320694" cy="865188"/>
          </a:xfrm>
          <a:prstGeom prst="roundRect">
            <a:avLst/>
          </a:prstGeom>
          <a:solidFill>
            <a:srgbClr val="CC66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Mean SDQ score</a:t>
            </a:r>
          </a:p>
        </p:txBody>
      </p:sp>
      <p:sp>
        <p:nvSpPr>
          <p:cNvPr id="38" name="Rounded Rectangle 37"/>
          <p:cNvSpPr/>
          <p:nvPr/>
        </p:nvSpPr>
        <p:spPr>
          <a:xfrm>
            <a:off x="3269082" y="1358082"/>
            <a:ext cx="5659019"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4634329" y="1873650"/>
            <a:ext cx="1554521" cy="863600"/>
          </a:xfrm>
          <a:prstGeom prst="round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Length of time in care</a:t>
            </a:r>
          </a:p>
        </p:txBody>
      </p:sp>
      <p:sp>
        <p:nvSpPr>
          <p:cNvPr id="40" name="Rounded Rectangle 39"/>
          <p:cNvSpPr/>
          <p:nvPr/>
        </p:nvSpPr>
        <p:spPr>
          <a:xfrm>
            <a:off x="3280961" y="1855346"/>
            <a:ext cx="1320694"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Placement changes since KS2</a:t>
            </a:r>
          </a:p>
        </p:txBody>
      </p:sp>
      <p:sp>
        <p:nvSpPr>
          <p:cNvPr id="41" name="Rounded Rectangle 40"/>
          <p:cNvSpPr/>
          <p:nvPr/>
        </p:nvSpPr>
        <p:spPr>
          <a:xfrm>
            <a:off x="3432248" y="2862837"/>
            <a:ext cx="1439862" cy="863600"/>
          </a:xfrm>
          <a:prstGeom prst="round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Length of latest placement</a:t>
            </a:r>
          </a:p>
        </p:txBody>
      </p:sp>
      <p:sp>
        <p:nvSpPr>
          <p:cNvPr id="42" name="Rounded Rectangle 41"/>
          <p:cNvSpPr/>
          <p:nvPr/>
        </p:nvSpPr>
        <p:spPr>
          <a:xfrm>
            <a:off x="5995510" y="2864425"/>
            <a:ext cx="1621481"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In non-foster placement at KS4</a:t>
            </a:r>
          </a:p>
        </p:txBody>
      </p:sp>
      <p:sp>
        <p:nvSpPr>
          <p:cNvPr id="43" name="Rounded Rectangle 42"/>
          <p:cNvSpPr/>
          <p:nvPr/>
        </p:nvSpPr>
        <p:spPr>
          <a:xfrm>
            <a:off x="7470534" y="1873650"/>
            <a:ext cx="1521463" cy="863600"/>
          </a:xfrm>
          <a:prstGeom prst="roundRect">
            <a:avLst/>
          </a:prstGeom>
          <a:solidFill>
            <a:srgbClr val="FF66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Placed out of authority at KS4</a:t>
            </a:r>
          </a:p>
        </p:txBody>
      </p:sp>
      <p:sp>
        <p:nvSpPr>
          <p:cNvPr id="44" name="Rounded Rectangle 43"/>
          <p:cNvSpPr/>
          <p:nvPr/>
        </p:nvSpPr>
        <p:spPr>
          <a:xfrm>
            <a:off x="4841801" y="2862837"/>
            <a:ext cx="1153709" cy="865188"/>
          </a:xfrm>
          <a:prstGeom prst="roundRect">
            <a:avLst/>
          </a:prstGeom>
          <a:solidFill>
            <a:srgbClr val="CC66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FSM at KS4</a:t>
            </a:r>
          </a:p>
        </p:txBody>
      </p:sp>
      <p:sp>
        <p:nvSpPr>
          <p:cNvPr id="45" name="Rounded Rectangle 44"/>
          <p:cNvSpPr/>
          <p:nvPr/>
        </p:nvSpPr>
        <p:spPr>
          <a:xfrm>
            <a:off x="7616991" y="2857300"/>
            <a:ext cx="1119220"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IDACI at KS4</a:t>
            </a:r>
          </a:p>
        </p:txBody>
      </p:sp>
      <p:sp>
        <p:nvSpPr>
          <p:cNvPr id="46" name="Rounded Rectangle 45"/>
          <p:cNvSpPr/>
          <p:nvPr/>
        </p:nvSpPr>
        <p:spPr>
          <a:xfrm>
            <a:off x="6188850" y="1873650"/>
            <a:ext cx="1255432"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chemeClr val="tx1"/>
                </a:solidFill>
                <a:latin typeface="+mj-lt"/>
              </a:rPr>
              <a:t>Home language at KS4</a:t>
            </a:r>
          </a:p>
        </p:txBody>
      </p:sp>
      <p:sp>
        <p:nvSpPr>
          <p:cNvPr id="47" name="Rounded Rectangle 46"/>
          <p:cNvSpPr/>
          <p:nvPr/>
        </p:nvSpPr>
        <p:spPr>
          <a:xfrm>
            <a:off x="5289449" y="4128063"/>
            <a:ext cx="3636220"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5439842" y="4656399"/>
            <a:ext cx="1512887" cy="865188"/>
          </a:xfrm>
          <a:prstGeom prst="roundRect">
            <a:avLst/>
          </a:prstGeom>
          <a:solidFill>
            <a:srgbClr val="FF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School changes in Year 10-11</a:t>
            </a:r>
          </a:p>
        </p:txBody>
      </p:sp>
      <p:sp>
        <p:nvSpPr>
          <p:cNvPr id="49" name="Rounded Rectangle 48"/>
          <p:cNvSpPr/>
          <p:nvPr/>
        </p:nvSpPr>
        <p:spPr>
          <a:xfrm>
            <a:off x="5439842" y="5621772"/>
            <a:ext cx="1697292"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err="1">
                <a:solidFill>
                  <a:schemeClr val="tx1"/>
                </a:solidFill>
                <a:latin typeface="+mj-lt"/>
              </a:rPr>
              <a:t>Unauthorised</a:t>
            </a:r>
            <a:r>
              <a:rPr lang="en-US" dirty="0">
                <a:solidFill>
                  <a:schemeClr val="tx1"/>
                </a:solidFill>
                <a:latin typeface="+mj-lt"/>
              </a:rPr>
              <a:t> absences</a:t>
            </a:r>
          </a:p>
        </p:txBody>
      </p:sp>
      <p:sp>
        <p:nvSpPr>
          <p:cNvPr id="50" name="Rounded Rectangle 49"/>
          <p:cNvSpPr/>
          <p:nvPr/>
        </p:nvSpPr>
        <p:spPr>
          <a:xfrm>
            <a:off x="7289452" y="5604583"/>
            <a:ext cx="1439863"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Fixed &amp; permanent exclusions</a:t>
            </a:r>
          </a:p>
        </p:txBody>
      </p:sp>
      <p:sp>
        <p:nvSpPr>
          <p:cNvPr id="52" name="Rounded Rectangle 51"/>
          <p:cNvSpPr/>
          <p:nvPr/>
        </p:nvSpPr>
        <p:spPr>
          <a:xfrm>
            <a:off x="7107834" y="4648152"/>
            <a:ext cx="1621481"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In non-mainstream school at KS4</a:t>
            </a:r>
          </a:p>
        </p:txBody>
      </p:sp>
      <p:sp>
        <p:nvSpPr>
          <p:cNvPr id="3" name="TextBox 2"/>
          <p:cNvSpPr txBox="1"/>
          <p:nvPr/>
        </p:nvSpPr>
        <p:spPr>
          <a:xfrm>
            <a:off x="289504" y="1372512"/>
            <a:ext cx="2569934" cy="400110"/>
          </a:xfrm>
          <a:prstGeom prst="rect">
            <a:avLst/>
          </a:prstGeom>
          <a:noFill/>
        </p:spPr>
        <p:txBody>
          <a:bodyPr wrap="none" rtlCol="0">
            <a:spAutoFit/>
          </a:bodyPr>
          <a:lstStyle/>
          <a:p>
            <a:r>
              <a:rPr lang="en-US" sz="2000" b="1" dirty="0"/>
              <a:t>EARLY ENVIRONMENT</a:t>
            </a:r>
          </a:p>
        </p:txBody>
      </p:sp>
      <p:sp>
        <p:nvSpPr>
          <p:cNvPr id="53" name="TextBox 52"/>
          <p:cNvSpPr txBox="1"/>
          <p:nvPr/>
        </p:nvSpPr>
        <p:spPr>
          <a:xfrm>
            <a:off x="819588" y="4128063"/>
            <a:ext cx="1465065" cy="400110"/>
          </a:xfrm>
          <a:prstGeom prst="rect">
            <a:avLst/>
          </a:prstGeom>
          <a:noFill/>
        </p:spPr>
        <p:txBody>
          <a:bodyPr wrap="none" rtlCol="0">
            <a:spAutoFit/>
          </a:bodyPr>
          <a:lstStyle/>
          <a:p>
            <a:r>
              <a:rPr lang="en-US" sz="2000" b="1" dirty="0"/>
              <a:t>INDIVIDUAL</a:t>
            </a:r>
          </a:p>
        </p:txBody>
      </p:sp>
      <p:sp>
        <p:nvSpPr>
          <p:cNvPr id="54" name="TextBox 53"/>
          <p:cNvSpPr txBox="1"/>
          <p:nvPr/>
        </p:nvSpPr>
        <p:spPr>
          <a:xfrm>
            <a:off x="5073350" y="1359937"/>
            <a:ext cx="2230999" cy="400110"/>
          </a:xfrm>
          <a:prstGeom prst="rect">
            <a:avLst/>
          </a:prstGeom>
          <a:noFill/>
        </p:spPr>
        <p:txBody>
          <a:bodyPr wrap="none" rtlCol="0">
            <a:spAutoFit/>
          </a:bodyPr>
          <a:lstStyle/>
          <a:p>
            <a:r>
              <a:rPr lang="en-US" sz="2000" b="1" dirty="0"/>
              <a:t>CARE PLACEMENTS</a:t>
            </a:r>
          </a:p>
        </p:txBody>
      </p:sp>
      <p:sp>
        <p:nvSpPr>
          <p:cNvPr id="56" name="Rounded Rectangle 55"/>
          <p:cNvSpPr/>
          <p:nvPr/>
        </p:nvSpPr>
        <p:spPr>
          <a:xfrm>
            <a:off x="3461268" y="4528173"/>
            <a:ext cx="1439862" cy="863600"/>
          </a:xfrm>
          <a:prstGeom prst="roundRect">
            <a:avLst/>
          </a:prstGeom>
          <a:ln>
            <a:solidFill>
              <a:schemeClr val="tx1"/>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000" dirty="0">
                <a:solidFill>
                  <a:schemeClr val="tx1"/>
                </a:solidFill>
                <a:latin typeface="+mj-lt"/>
              </a:rPr>
              <a:t>KS2 scores</a:t>
            </a:r>
          </a:p>
        </p:txBody>
      </p:sp>
      <p:sp>
        <p:nvSpPr>
          <p:cNvPr id="51" name="TextBox 50"/>
          <p:cNvSpPr txBox="1"/>
          <p:nvPr/>
        </p:nvSpPr>
        <p:spPr>
          <a:xfrm>
            <a:off x="5779313" y="4144316"/>
            <a:ext cx="2823109" cy="400110"/>
          </a:xfrm>
          <a:prstGeom prst="rect">
            <a:avLst/>
          </a:prstGeom>
          <a:noFill/>
        </p:spPr>
        <p:txBody>
          <a:bodyPr wrap="none" rtlCol="0">
            <a:spAutoFit/>
          </a:bodyPr>
          <a:lstStyle/>
          <a:p>
            <a:r>
              <a:rPr lang="en-US" sz="2000" b="1" dirty="0"/>
              <a:t>RELATED TO SCHOOLING</a:t>
            </a:r>
          </a:p>
        </p:txBody>
      </p:sp>
    </p:spTree>
    <p:extLst>
      <p:ext uri="{BB962C8B-B14F-4D97-AF65-F5344CB8AC3E}">
        <p14:creationId xmlns:p14="http://schemas.microsoft.com/office/powerpoint/2010/main" val="3159628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952500"/>
          </a:xfrm>
        </p:spPr>
        <p:txBody>
          <a:bodyPr>
            <a:normAutofit fontScale="90000"/>
          </a:bodyPr>
          <a:lstStyle/>
          <a:p>
            <a:r>
              <a:rPr lang="en-GB" sz="3200" b="1" dirty="0">
                <a:latin typeface="Calibri" charset="0"/>
              </a:rPr>
              <a:t>Which ones made a difference? </a:t>
            </a:r>
            <a:br>
              <a:rPr lang="en-GB" sz="3200" b="1" dirty="0">
                <a:latin typeface="Calibri" charset="0"/>
              </a:rPr>
            </a:br>
            <a:r>
              <a:rPr lang="en-GB" sz="3200" b="1" dirty="0">
                <a:latin typeface="Calibri" charset="0"/>
              </a:rPr>
              <a:t>(‘significant predictors’)</a:t>
            </a:r>
            <a:endParaRPr lang="en-US" sz="3200" b="1" dirty="0">
              <a:latin typeface="Calibri" charset="0"/>
              <a:cs typeface="Arial" charset="0"/>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57656" y="1358082"/>
            <a:ext cx="3078329" cy="2452093"/>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5306" y="4128063"/>
            <a:ext cx="3078329"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276606" y="4601838"/>
            <a:ext cx="1139621"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Male</a:t>
            </a:r>
          </a:p>
          <a:p>
            <a:pPr algn="ctr">
              <a:defRPr/>
            </a:pPr>
            <a:r>
              <a:rPr lang="en-US" dirty="0">
                <a:solidFill>
                  <a:schemeClr val="tx1"/>
                </a:solidFill>
                <a:latin typeface="+mj-lt"/>
              </a:rPr>
              <a:t>-</a:t>
            </a:r>
            <a:r>
              <a:rPr lang="en-US" dirty="0">
                <a:solidFill>
                  <a:srgbClr val="000000"/>
                </a:solidFill>
              </a:rPr>
              <a:t>7.6 </a:t>
            </a:r>
            <a:r>
              <a:rPr lang="en-US" dirty="0" err="1">
                <a:solidFill>
                  <a:srgbClr val="000000"/>
                </a:solidFill>
              </a:rPr>
              <a:t>pts</a:t>
            </a:r>
            <a:r>
              <a:rPr lang="en-US" dirty="0">
                <a:solidFill>
                  <a:schemeClr val="tx1"/>
                </a:solidFill>
                <a:latin typeface="+mj-lt"/>
              </a:rPr>
              <a:t> </a:t>
            </a:r>
          </a:p>
        </p:txBody>
      </p:sp>
      <p:sp>
        <p:nvSpPr>
          <p:cNvPr id="35" name="Rounded Rectangle 34"/>
          <p:cNvSpPr/>
          <p:nvPr/>
        </p:nvSpPr>
        <p:spPr>
          <a:xfrm>
            <a:off x="1165300" y="5590508"/>
            <a:ext cx="1707516" cy="865188"/>
          </a:xfrm>
          <a:prstGeom prst="roundRect">
            <a:avLst/>
          </a:prstGeom>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600" dirty="0">
                <a:solidFill>
                  <a:schemeClr val="tx1"/>
                </a:solidFill>
                <a:latin typeface="+mj-lt"/>
              </a:rPr>
              <a:t>ASD -</a:t>
            </a:r>
            <a:r>
              <a:rPr lang="en-US" sz="1600" dirty="0">
                <a:solidFill>
                  <a:srgbClr val="000000"/>
                </a:solidFill>
              </a:rPr>
              <a:t>38.2 </a:t>
            </a:r>
            <a:r>
              <a:rPr lang="en-US" sz="1600" dirty="0" err="1">
                <a:solidFill>
                  <a:srgbClr val="000000"/>
                </a:solidFill>
              </a:rPr>
              <a:t>pts</a:t>
            </a:r>
            <a:endParaRPr lang="en-US" sz="1600" dirty="0">
              <a:solidFill>
                <a:schemeClr val="tx1"/>
              </a:solidFill>
              <a:latin typeface="+mj-lt"/>
            </a:endParaRPr>
          </a:p>
          <a:p>
            <a:pPr algn="ctr">
              <a:defRPr/>
            </a:pPr>
            <a:r>
              <a:rPr lang="en-US" sz="1600" dirty="0">
                <a:solidFill>
                  <a:schemeClr val="tx1"/>
                </a:solidFill>
                <a:latin typeface="+mj-lt"/>
              </a:rPr>
              <a:t>MLD -</a:t>
            </a:r>
            <a:r>
              <a:rPr lang="en-US" sz="1600" dirty="0">
                <a:solidFill>
                  <a:srgbClr val="000000"/>
                </a:solidFill>
              </a:rPr>
              <a:t>10.4 </a:t>
            </a:r>
            <a:r>
              <a:rPr lang="en-US" sz="1600" dirty="0" err="1">
                <a:solidFill>
                  <a:srgbClr val="000000"/>
                </a:solidFill>
              </a:rPr>
              <a:t>pts</a:t>
            </a:r>
            <a:r>
              <a:rPr lang="en-US" sz="1600" dirty="0">
                <a:solidFill>
                  <a:schemeClr val="tx1"/>
                </a:solidFill>
                <a:latin typeface="+mj-lt"/>
              </a:rPr>
              <a:t> </a:t>
            </a:r>
          </a:p>
          <a:p>
            <a:pPr algn="ctr">
              <a:defRPr/>
            </a:pPr>
            <a:r>
              <a:rPr lang="en-US" sz="1600" dirty="0">
                <a:solidFill>
                  <a:srgbClr val="000000"/>
                </a:solidFill>
                <a:latin typeface="+mj-lt"/>
              </a:rPr>
              <a:t>SMLD -</a:t>
            </a:r>
            <a:r>
              <a:rPr lang="en-US" sz="1600" dirty="0">
                <a:solidFill>
                  <a:srgbClr val="000000"/>
                </a:solidFill>
              </a:rPr>
              <a:t>87.6 </a:t>
            </a:r>
            <a:r>
              <a:rPr lang="en-US" sz="1600" dirty="0" err="1">
                <a:solidFill>
                  <a:srgbClr val="000000"/>
                </a:solidFill>
              </a:rPr>
              <a:t>pts</a:t>
            </a:r>
            <a:endParaRPr lang="en-US" sz="1600" dirty="0">
              <a:solidFill>
                <a:schemeClr val="tx1"/>
              </a:solidFill>
              <a:latin typeface="+mj-lt"/>
            </a:endParaRPr>
          </a:p>
        </p:txBody>
      </p:sp>
      <p:sp>
        <p:nvSpPr>
          <p:cNvPr id="36" name="Rounded Rectangle 35"/>
          <p:cNvSpPr/>
          <p:nvPr/>
        </p:nvSpPr>
        <p:spPr>
          <a:xfrm>
            <a:off x="1320206" y="2862837"/>
            <a:ext cx="1574959" cy="863600"/>
          </a:xfrm>
          <a:prstGeom prst="roundRect">
            <a:avLst/>
          </a:prstGeom>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chemeClr val="tx1"/>
                </a:solidFill>
                <a:latin typeface="+mj-lt"/>
              </a:rPr>
              <a:t>Disability</a:t>
            </a:r>
          </a:p>
          <a:p>
            <a:pPr algn="ctr">
              <a:defRPr/>
            </a:pPr>
            <a:r>
              <a:rPr lang="en-US" dirty="0">
                <a:solidFill>
                  <a:schemeClr val="tx1"/>
                </a:solidFill>
                <a:latin typeface="+mj-lt"/>
              </a:rPr>
              <a:t>-</a:t>
            </a:r>
            <a:r>
              <a:rPr lang="en-US" dirty="0">
                <a:solidFill>
                  <a:schemeClr val="tx1"/>
                </a:solidFill>
              </a:rPr>
              <a:t>18.2 </a:t>
            </a:r>
            <a:r>
              <a:rPr lang="en-US" dirty="0" err="1">
                <a:solidFill>
                  <a:schemeClr val="tx1"/>
                </a:solidFill>
              </a:rPr>
              <a:t>pts</a:t>
            </a:r>
            <a:endParaRPr lang="en-US" dirty="0">
              <a:solidFill>
                <a:schemeClr val="tx1"/>
              </a:solidFill>
              <a:latin typeface="+mj-lt"/>
            </a:endParaRPr>
          </a:p>
        </p:txBody>
      </p:sp>
      <p:sp>
        <p:nvSpPr>
          <p:cNvPr id="37" name="Rounded Rectangle 36"/>
          <p:cNvSpPr/>
          <p:nvPr/>
        </p:nvSpPr>
        <p:spPr>
          <a:xfrm>
            <a:off x="1552121" y="4601838"/>
            <a:ext cx="1320694" cy="865188"/>
          </a:xfrm>
          <a:prstGeom prst="roundRect">
            <a:avLst/>
          </a:prstGeom>
          <a:solidFill>
            <a:srgbClr val="CC66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1 </a:t>
            </a:r>
            <a:r>
              <a:rPr lang="en-US" dirty="0" err="1">
                <a:solidFill>
                  <a:schemeClr val="tx1"/>
                </a:solidFill>
                <a:latin typeface="+mj-lt"/>
              </a:rPr>
              <a:t>pt</a:t>
            </a:r>
            <a:r>
              <a:rPr lang="en-US" dirty="0">
                <a:solidFill>
                  <a:schemeClr val="tx1"/>
                </a:solidFill>
                <a:latin typeface="+mj-lt"/>
              </a:rPr>
              <a:t> higher on SDQ</a:t>
            </a:r>
          </a:p>
          <a:p>
            <a:pPr algn="ctr">
              <a:defRPr/>
            </a:pPr>
            <a:r>
              <a:rPr lang="en-US" dirty="0">
                <a:solidFill>
                  <a:schemeClr val="tx1"/>
                </a:solidFill>
                <a:latin typeface="+mj-lt"/>
              </a:rPr>
              <a:t>-</a:t>
            </a:r>
            <a:r>
              <a:rPr lang="en-US" dirty="0">
                <a:solidFill>
                  <a:srgbClr val="000000"/>
                </a:solidFill>
              </a:rPr>
              <a:t>1.7 </a:t>
            </a:r>
            <a:r>
              <a:rPr lang="en-US" dirty="0" err="1">
                <a:solidFill>
                  <a:srgbClr val="000000"/>
                </a:solidFill>
              </a:rPr>
              <a:t>pts</a:t>
            </a:r>
            <a:endParaRPr lang="en-US" dirty="0">
              <a:solidFill>
                <a:schemeClr val="tx1"/>
              </a:solidFill>
              <a:latin typeface="+mj-lt"/>
            </a:endParaRPr>
          </a:p>
        </p:txBody>
      </p:sp>
      <p:sp>
        <p:nvSpPr>
          <p:cNvPr id="38" name="Rounded Rectangle 37"/>
          <p:cNvSpPr/>
          <p:nvPr/>
        </p:nvSpPr>
        <p:spPr>
          <a:xfrm>
            <a:off x="3269082" y="1358082"/>
            <a:ext cx="5659019"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280960" y="1855346"/>
            <a:ext cx="1453007"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Each change since KS2</a:t>
            </a:r>
          </a:p>
          <a:p>
            <a:pPr algn="ctr">
              <a:defRPr/>
            </a:pPr>
            <a:r>
              <a:rPr lang="en-US" dirty="0">
                <a:solidFill>
                  <a:schemeClr val="tx1"/>
                </a:solidFill>
                <a:latin typeface="+mj-lt"/>
              </a:rPr>
              <a:t>-</a:t>
            </a:r>
            <a:r>
              <a:rPr lang="en-US" dirty="0">
                <a:solidFill>
                  <a:srgbClr val="000000"/>
                </a:solidFill>
              </a:rPr>
              <a:t>2.3 </a:t>
            </a:r>
            <a:r>
              <a:rPr lang="en-US" dirty="0" err="1">
                <a:solidFill>
                  <a:srgbClr val="000000"/>
                </a:solidFill>
              </a:rPr>
              <a:t>pts</a:t>
            </a:r>
            <a:endParaRPr lang="en-US" dirty="0">
              <a:solidFill>
                <a:schemeClr val="tx1"/>
              </a:solidFill>
              <a:latin typeface="+mj-lt"/>
            </a:endParaRPr>
          </a:p>
        </p:txBody>
      </p:sp>
      <p:sp>
        <p:nvSpPr>
          <p:cNvPr id="41" name="Rounded Rectangle 40"/>
          <p:cNvSpPr/>
          <p:nvPr/>
        </p:nvSpPr>
        <p:spPr>
          <a:xfrm>
            <a:off x="3432248" y="2862837"/>
            <a:ext cx="2161276" cy="863600"/>
          </a:xfrm>
          <a:prstGeom prst="round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Each extra month in latest placement</a:t>
            </a:r>
          </a:p>
          <a:p>
            <a:pPr algn="ctr">
              <a:defRPr/>
            </a:pPr>
            <a:r>
              <a:rPr lang="en-US" dirty="0">
                <a:solidFill>
                  <a:srgbClr val="000000"/>
                </a:solidFill>
              </a:rPr>
              <a:t>+0.09</a:t>
            </a:r>
            <a:r>
              <a:rPr lang="en-US" dirty="0">
                <a:solidFill>
                  <a:schemeClr val="tx1"/>
                </a:solidFill>
                <a:latin typeface="+mj-lt"/>
              </a:rPr>
              <a:t> </a:t>
            </a:r>
            <a:r>
              <a:rPr lang="en-US" dirty="0" err="1">
                <a:solidFill>
                  <a:srgbClr val="000000"/>
                </a:solidFill>
              </a:rPr>
              <a:t>pts</a:t>
            </a:r>
            <a:endParaRPr lang="en-US" dirty="0">
              <a:solidFill>
                <a:schemeClr val="tx1"/>
              </a:solidFill>
              <a:latin typeface="+mj-lt"/>
            </a:endParaRPr>
          </a:p>
        </p:txBody>
      </p:sp>
      <p:sp>
        <p:nvSpPr>
          <p:cNvPr id="42" name="Rounded Rectangle 41"/>
          <p:cNvSpPr/>
          <p:nvPr/>
        </p:nvSpPr>
        <p:spPr>
          <a:xfrm>
            <a:off x="6636967" y="2866013"/>
            <a:ext cx="1742714"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Foster or kin placement KS4</a:t>
            </a:r>
          </a:p>
          <a:p>
            <a:pPr algn="ctr">
              <a:defRPr/>
            </a:pPr>
            <a:r>
              <a:rPr lang="en-US" dirty="0">
                <a:solidFill>
                  <a:schemeClr val="tx1"/>
                </a:solidFill>
                <a:latin typeface="+mj-lt"/>
              </a:rPr>
              <a:t>+</a:t>
            </a:r>
            <a:r>
              <a:rPr lang="en-US" dirty="0">
                <a:solidFill>
                  <a:srgbClr val="000000"/>
                </a:solidFill>
              </a:rPr>
              <a:t>37.3 </a:t>
            </a:r>
            <a:r>
              <a:rPr lang="en-US" dirty="0" err="1">
                <a:solidFill>
                  <a:srgbClr val="000000"/>
                </a:solidFill>
              </a:rPr>
              <a:t>pts</a:t>
            </a:r>
            <a:endParaRPr lang="en-US" dirty="0">
              <a:solidFill>
                <a:schemeClr val="tx1"/>
              </a:solidFill>
              <a:latin typeface="+mj-lt"/>
            </a:endParaRPr>
          </a:p>
        </p:txBody>
      </p:sp>
      <p:sp>
        <p:nvSpPr>
          <p:cNvPr id="46" name="Rounded Rectangle 45"/>
          <p:cNvSpPr/>
          <p:nvPr/>
        </p:nvSpPr>
        <p:spPr>
          <a:xfrm>
            <a:off x="6188849" y="1873650"/>
            <a:ext cx="1964853"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chemeClr val="tx1"/>
                </a:solidFill>
                <a:latin typeface="+mj-lt"/>
              </a:rPr>
              <a:t>Home language at KS4 not English</a:t>
            </a:r>
          </a:p>
          <a:p>
            <a:pPr algn="ctr">
              <a:defRPr/>
            </a:pPr>
            <a:r>
              <a:rPr lang="en-US" dirty="0">
                <a:solidFill>
                  <a:schemeClr val="tx1"/>
                </a:solidFill>
                <a:latin typeface="+mj-lt"/>
              </a:rPr>
              <a:t>-</a:t>
            </a:r>
            <a:r>
              <a:rPr lang="en-US" dirty="0"/>
              <a:t>18.8 </a:t>
            </a:r>
            <a:r>
              <a:rPr lang="en-US" dirty="0" err="1">
                <a:solidFill>
                  <a:srgbClr val="000000"/>
                </a:solidFill>
              </a:rPr>
              <a:t>pts</a:t>
            </a:r>
            <a:endParaRPr lang="en-US" dirty="0">
              <a:solidFill>
                <a:schemeClr val="tx1"/>
              </a:solidFill>
              <a:latin typeface="+mj-lt"/>
            </a:endParaRPr>
          </a:p>
        </p:txBody>
      </p:sp>
      <p:sp>
        <p:nvSpPr>
          <p:cNvPr id="47" name="Rounded Rectangle 46"/>
          <p:cNvSpPr/>
          <p:nvPr/>
        </p:nvSpPr>
        <p:spPr>
          <a:xfrm>
            <a:off x="5289449" y="4128063"/>
            <a:ext cx="3636220"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5439842" y="4656399"/>
            <a:ext cx="1512887" cy="865188"/>
          </a:xfrm>
          <a:prstGeom prst="roundRect">
            <a:avLst/>
          </a:prstGeom>
          <a:solidFill>
            <a:srgbClr val="FF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Change in Year 10 or 11</a:t>
            </a:r>
          </a:p>
          <a:p>
            <a:pPr algn="ctr">
              <a:defRPr/>
            </a:pPr>
            <a:r>
              <a:rPr lang="en-US" dirty="0">
                <a:solidFill>
                  <a:schemeClr val="tx1"/>
                </a:solidFill>
                <a:latin typeface="+mj-lt"/>
              </a:rPr>
              <a:t>-</a:t>
            </a:r>
            <a:r>
              <a:rPr lang="en-US" dirty="0">
                <a:solidFill>
                  <a:srgbClr val="000000"/>
                </a:solidFill>
              </a:rPr>
              <a:t>33.9 </a:t>
            </a:r>
            <a:r>
              <a:rPr lang="en-US" dirty="0" err="1">
                <a:solidFill>
                  <a:srgbClr val="000000"/>
                </a:solidFill>
              </a:rPr>
              <a:t>pts</a:t>
            </a:r>
            <a:endParaRPr lang="en-US" dirty="0">
              <a:solidFill>
                <a:schemeClr val="tx1"/>
              </a:solidFill>
              <a:latin typeface="+mj-lt"/>
            </a:endParaRPr>
          </a:p>
        </p:txBody>
      </p:sp>
      <p:sp>
        <p:nvSpPr>
          <p:cNvPr id="49" name="Rounded Rectangle 48"/>
          <p:cNvSpPr/>
          <p:nvPr/>
        </p:nvSpPr>
        <p:spPr>
          <a:xfrm>
            <a:off x="5439842" y="5621772"/>
            <a:ext cx="1697292"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chemeClr val="tx1"/>
                </a:solidFill>
                <a:latin typeface="+mj-lt"/>
              </a:rPr>
              <a:t>10% absence (</a:t>
            </a:r>
            <a:r>
              <a:rPr lang="en-US" dirty="0" err="1">
                <a:solidFill>
                  <a:schemeClr val="tx1"/>
                </a:solidFill>
                <a:latin typeface="+mj-lt"/>
              </a:rPr>
              <a:t>unauthorised</a:t>
            </a:r>
            <a:r>
              <a:rPr lang="en-US" dirty="0">
                <a:solidFill>
                  <a:schemeClr val="tx1"/>
                </a:solidFill>
                <a:latin typeface="+mj-lt"/>
              </a:rPr>
              <a:t>)</a:t>
            </a:r>
          </a:p>
          <a:p>
            <a:pPr algn="ctr">
              <a:defRPr/>
            </a:pPr>
            <a:r>
              <a:rPr lang="en-US" dirty="0">
                <a:solidFill>
                  <a:schemeClr val="tx1"/>
                </a:solidFill>
                <a:latin typeface="+mj-lt"/>
              </a:rPr>
              <a:t>-</a:t>
            </a:r>
            <a:r>
              <a:rPr lang="en-US" dirty="0"/>
              <a:t>25.5 </a:t>
            </a:r>
            <a:r>
              <a:rPr lang="en-US" dirty="0" err="1">
                <a:solidFill>
                  <a:srgbClr val="000000"/>
                </a:solidFill>
              </a:rPr>
              <a:t>pts</a:t>
            </a:r>
            <a:endParaRPr lang="en-US" dirty="0">
              <a:solidFill>
                <a:schemeClr val="tx1"/>
              </a:solidFill>
              <a:latin typeface="+mj-lt"/>
            </a:endParaRPr>
          </a:p>
        </p:txBody>
      </p:sp>
      <p:sp>
        <p:nvSpPr>
          <p:cNvPr id="50" name="Rounded Rectangle 49"/>
          <p:cNvSpPr/>
          <p:nvPr/>
        </p:nvSpPr>
        <p:spPr>
          <a:xfrm>
            <a:off x="7289452" y="5604583"/>
            <a:ext cx="1439863"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Each day excluded </a:t>
            </a:r>
          </a:p>
          <a:p>
            <a:pPr algn="ctr">
              <a:defRPr/>
            </a:pPr>
            <a:r>
              <a:rPr lang="en-US" dirty="0">
                <a:solidFill>
                  <a:schemeClr val="tx1"/>
                </a:solidFill>
                <a:latin typeface="+mj-lt"/>
              </a:rPr>
              <a:t>-1.</a:t>
            </a:r>
            <a:r>
              <a:rPr lang="en-US" dirty="0">
                <a:solidFill>
                  <a:srgbClr val="000000"/>
                </a:solidFill>
              </a:rPr>
              <a:t>08 </a:t>
            </a:r>
            <a:r>
              <a:rPr lang="en-US" dirty="0" err="1">
                <a:solidFill>
                  <a:srgbClr val="000000"/>
                </a:solidFill>
              </a:rPr>
              <a:t>pts</a:t>
            </a:r>
            <a:endParaRPr lang="en-US" dirty="0">
              <a:solidFill>
                <a:schemeClr val="tx1"/>
              </a:solidFill>
              <a:latin typeface="+mj-lt"/>
            </a:endParaRPr>
          </a:p>
        </p:txBody>
      </p:sp>
      <p:sp>
        <p:nvSpPr>
          <p:cNvPr id="52" name="Rounded Rectangle 51"/>
          <p:cNvSpPr/>
          <p:nvPr/>
        </p:nvSpPr>
        <p:spPr>
          <a:xfrm>
            <a:off x="6952729" y="4648152"/>
            <a:ext cx="1972939"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Special -87.6 </a:t>
            </a:r>
            <a:r>
              <a:rPr lang="en-US" dirty="0" err="1">
                <a:solidFill>
                  <a:srgbClr val="000000"/>
                </a:solidFill>
              </a:rPr>
              <a:t>pts</a:t>
            </a:r>
            <a:endParaRPr lang="en-US" dirty="0">
              <a:solidFill>
                <a:srgbClr val="000000"/>
              </a:solidFill>
            </a:endParaRPr>
          </a:p>
          <a:p>
            <a:pPr algn="ctr">
              <a:defRPr/>
            </a:pPr>
            <a:r>
              <a:rPr lang="en-US" dirty="0">
                <a:solidFill>
                  <a:schemeClr val="tx1"/>
                </a:solidFill>
                <a:latin typeface="+mj-lt"/>
              </a:rPr>
              <a:t>PRU -88.2 </a:t>
            </a:r>
            <a:r>
              <a:rPr lang="en-US" dirty="0" err="1">
                <a:solidFill>
                  <a:srgbClr val="000000"/>
                </a:solidFill>
              </a:rPr>
              <a:t>pts</a:t>
            </a:r>
            <a:endParaRPr lang="en-US" dirty="0">
              <a:solidFill>
                <a:schemeClr val="tx1"/>
              </a:solidFill>
              <a:latin typeface="+mj-lt"/>
            </a:endParaRPr>
          </a:p>
          <a:p>
            <a:pPr algn="ctr">
              <a:defRPr/>
            </a:pPr>
            <a:r>
              <a:rPr lang="en-US" dirty="0">
                <a:solidFill>
                  <a:schemeClr val="tx1"/>
                </a:solidFill>
                <a:latin typeface="+mj-lt"/>
              </a:rPr>
              <a:t>AP -121.4 </a:t>
            </a:r>
            <a:r>
              <a:rPr lang="en-US" dirty="0" err="1">
                <a:solidFill>
                  <a:srgbClr val="000000"/>
                </a:solidFill>
              </a:rPr>
              <a:t>pts</a:t>
            </a:r>
            <a:endParaRPr lang="en-US" dirty="0">
              <a:solidFill>
                <a:srgbClr val="000000"/>
              </a:solidFill>
            </a:endParaRPr>
          </a:p>
        </p:txBody>
      </p:sp>
      <p:sp>
        <p:nvSpPr>
          <p:cNvPr id="3" name="TextBox 2"/>
          <p:cNvSpPr txBox="1"/>
          <p:nvPr/>
        </p:nvSpPr>
        <p:spPr>
          <a:xfrm>
            <a:off x="289504" y="1372512"/>
            <a:ext cx="2569934" cy="400110"/>
          </a:xfrm>
          <a:prstGeom prst="rect">
            <a:avLst/>
          </a:prstGeom>
          <a:noFill/>
        </p:spPr>
        <p:txBody>
          <a:bodyPr wrap="none" rtlCol="0">
            <a:spAutoFit/>
          </a:bodyPr>
          <a:lstStyle/>
          <a:p>
            <a:r>
              <a:rPr lang="en-US" sz="2000" b="1" u="sng" dirty="0"/>
              <a:t>EARLY ENVIRONMENT</a:t>
            </a:r>
          </a:p>
        </p:txBody>
      </p:sp>
      <p:sp>
        <p:nvSpPr>
          <p:cNvPr id="53" name="TextBox 52"/>
          <p:cNvSpPr txBox="1"/>
          <p:nvPr/>
        </p:nvSpPr>
        <p:spPr>
          <a:xfrm>
            <a:off x="819588" y="4128063"/>
            <a:ext cx="1465065" cy="400110"/>
          </a:xfrm>
          <a:prstGeom prst="rect">
            <a:avLst/>
          </a:prstGeom>
          <a:noFill/>
        </p:spPr>
        <p:txBody>
          <a:bodyPr wrap="none" rtlCol="0">
            <a:spAutoFit/>
          </a:bodyPr>
          <a:lstStyle/>
          <a:p>
            <a:r>
              <a:rPr lang="en-US" sz="2000" b="1" u="sng" dirty="0"/>
              <a:t>INDIVIDUAL</a:t>
            </a:r>
          </a:p>
        </p:txBody>
      </p:sp>
      <p:sp>
        <p:nvSpPr>
          <p:cNvPr id="54" name="TextBox 53"/>
          <p:cNvSpPr txBox="1"/>
          <p:nvPr/>
        </p:nvSpPr>
        <p:spPr>
          <a:xfrm>
            <a:off x="5073350" y="1359937"/>
            <a:ext cx="2230999" cy="400110"/>
          </a:xfrm>
          <a:prstGeom prst="rect">
            <a:avLst/>
          </a:prstGeom>
          <a:noFill/>
        </p:spPr>
        <p:txBody>
          <a:bodyPr wrap="none" rtlCol="0">
            <a:spAutoFit/>
          </a:bodyPr>
          <a:lstStyle/>
          <a:p>
            <a:r>
              <a:rPr lang="en-US" sz="2000" b="1" u="sng" dirty="0"/>
              <a:t>CARE PLACEMENTS</a:t>
            </a:r>
          </a:p>
        </p:txBody>
      </p:sp>
      <p:sp>
        <p:nvSpPr>
          <p:cNvPr id="55" name="TextBox 54"/>
          <p:cNvSpPr txBox="1"/>
          <p:nvPr/>
        </p:nvSpPr>
        <p:spPr>
          <a:xfrm>
            <a:off x="5781850" y="4128063"/>
            <a:ext cx="2823109" cy="400110"/>
          </a:xfrm>
          <a:prstGeom prst="rect">
            <a:avLst/>
          </a:prstGeom>
          <a:noFill/>
        </p:spPr>
        <p:txBody>
          <a:bodyPr wrap="none" rtlCol="0">
            <a:spAutoFit/>
          </a:bodyPr>
          <a:lstStyle/>
          <a:p>
            <a:r>
              <a:rPr lang="en-US" sz="2000" b="1" u="sng" dirty="0"/>
              <a:t>RELATED TO SCHOOLING</a:t>
            </a:r>
          </a:p>
        </p:txBody>
      </p:sp>
      <p:sp>
        <p:nvSpPr>
          <p:cNvPr id="56" name="Rounded Rectangle 55"/>
          <p:cNvSpPr/>
          <p:nvPr/>
        </p:nvSpPr>
        <p:spPr>
          <a:xfrm>
            <a:off x="3269082" y="4528173"/>
            <a:ext cx="1804268" cy="1564976"/>
          </a:xfrm>
          <a:prstGeom prst="roundRect">
            <a:avLst/>
          </a:prstGeom>
          <a:ln>
            <a:solidFill>
              <a:srgbClr val="000000"/>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dirty="0">
                <a:solidFill>
                  <a:schemeClr val="tx1"/>
                </a:solidFill>
                <a:latin typeface="+mj-lt"/>
              </a:rPr>
              <a:t>Each extra point in KS2 scores </a:t>
            </a:r>
          </a:p>
          <a:p>
            <a:pPr algn="ctr">
              <a:defRPr/>
            </a:pPr>
            <a:r>
              <a:rPr lang="en-US" dirty="0">
                <a:solidFill>
                  <a:schemeClr val="tx1"/>
                </a:solidFill>
                <a:latin typeface="+mj-lt"/>
              </a:rPr>
              <a:t>(range 2.5-8.0)</a:t>
            </a:r>
          </a:p>
          <a:p>
            <a:pPr algn="ctr">
              <a:defRPr/>
            </a:pPr>
            <a:r>
              <a:rPr lang="en-US" dirty="0">
                <a:solidFill>
                  <a:srgbClr val="000000"/>
                </a:solidFill>
              </a:rPr>
              <a:t>+39.6 </a:t>
            </a:r>
            <a:r>
              <a:rPr lang="en-US" dirty="0" err="1">
                <a:solidFill>
                  <a:srgbClr val="000000"/>
                </a:solidFill>
              </a:rPr>
              <a:t>pts</a:t>
            </a:r>
            <a:endParaRPr lang="en-US" dirty="0">
              <a:solidFill>
                <a:schemeClr val="tx1"/>
              </a:solidFill>
              <a:latin typeface="+mj-lt"/>
            </a:endParaRPr>
          </a:p>
        </p:txBody>
      </p:sp>
    </p:spTree>
    <p:extLst>
      <p:ext uri="{BB962C8B-B14F-4D97-AF65-F5344CB8AC3E}">
        <p14:creationId xmlns:p14="http://schemas.microsoft.com/office/powerpoint/2010/main" val="362136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864096"/>
          </a:xfrm>
        </p:spPr>
        <p:txBody>
          <a:bodyPr>
            <a:normAutofit/>
          </a:bodyPr>
          <a:lstStyle/>
          <a:p>
            <a:r>
              <a:rPr lang="en-US" sz="3600" dirty="0">
                <a:solidFill>
                  <a:srgbClr val="17375E"/>
                </a:solidFill>
              </a:rPr>
              <a:t>What does this mean for young people?</a:t>
            </a:r>
          </a:p>
        </p:txBody>
      </p:sp>
      <p:sp>
        <p:nvSpPr>
          <p:cNvPr id="4" name="Content Placeholder 3"/>
          <p:cNvSpPr>
            <a:spLocks noGrp="1"/>
          </p:cNvSpPr>
          <p:nvPr>
            <p:ph idx="1"/>
          </p:nvPr>
        </p:nvSpPr>
        <p:spPr>
          <a:xfrm>
            <a:off x="457200" y="1340768"/>
            <a:ext cx="8229600" cy="5184576"/>
          </a:xfrm>
        </p:spPr>
        <p:txBody>
          <a:bodyPr>
            <a:normAutofit fontScale="92500" lnSpcReduction="20000"/>
          </a:bodyPr>
          <a:lstStyle/>
          <a:p>
            <a:pPr>
              <a:spcAft>
                <a:spcPts val="1200"/>
              </a:spcAft>
            </a:pPr>
            <a:r>
              <a:rPr lang="en-US" sz="2400" dirty="0"/>
              <a:t>Children in long-term care did better than those who were ‘in need’ but not in care, and better than those who had been in care for under 12 months, so </a:t>
            </a:r>
            <a:r>
              <a:rPr lang="en-US" sz="2400" b="1" dirty="0"/>
              <a:t>care seems to protect them</a:t>
            </a:r>
            <a:endParaRPr lang="en-US" sz="2400" dirty="0"/>
          </a:p>
          <a:p>
            <a:pPr>
              <a:spcAft>
                <a:spcPts val="1200"/>
              </a:spcAft>
            </a:pPr>
            <a:r>
              <a:rPr lang="en-US" sz="2400" dirty="0"/>
              <a:t>Young people in foster or kinship care at age 16 scored higher than those in </a:t>
            </a:r>
            <a:r>
              <a:rPr lang="en-US" sz="2400" b="1" dirty="0"/>
              <a:t>residential or other placement types especially alternative provision</a:t>
            </a:r>
            <a:r>
              <a:rPr lang="en-US" sz="2400" dirty="0"/>
              <a:t> </a:t>
            </a:r>
          </a:p>
          <a:p>
            <a:pPr>
              <a:spcAft>
                <a:spcPts val="1200"/>
              </a:spcAft>
            </a:pPr>
            <a:r>
              <a:rPr lang="en-US" sz="2400" dirty="0"/>
              <a:t>Young people who </a:t>
            </a:r>
            <a:r>
              <a:rPr lang="en-US" sz="2400" b="1" dirty="0"/>
              <a:t>changed school during final two years </a:t>
            </a:r>
            <a:r>
              <a:rPr lang="en-US" sz="2400" dirty="0"/>
              <a:t>scored over five grades less than those who didn’t</a:t>
            </a:r>
            <a:endParaRPr lang="en-GB" sz="2400" dirty="0"/>
          </a:p>
          <a:p>
            <a:pPr>
              <a:spcAft>
                <a:spcPts val="1200"/>
              </a:spcAft>
            </a:pPr>
            <a:r>
              <a:rPr lang="en-US" sz="2400" dirty="0"/>
              <a:t>For every 5% of school sessions missed - </a:t>
            </a:r>
            <a:r>
              <a:rPr lang="en-US" sz="2400" b="1" dirty="0" err="1"/>
              <a:t>unauthorised</a:t>
            </a:r>
            <a:r>
              <a:rPr lang="en-US" sz="2400" b="1" dirty="0"/>
              <a:t> absences</a:t>
            </a:r>
            <a:r>
              <a:rPr lang="en-US" sz="2400" dirty="0"/>
              <a:t>, young people scored two grades less</a:t>
            </a:r>
            <a:endParaRPr lang="en-GB" sz="2400" dirty="0"/>
          </a:p>
          <a:p>
            <a:pPr>
              <a:spcAft>
                <a:spcPts val="1200"/>
              </a:spcAft>
            </a:pPr>
            <a:r>
              <a:rPr lang="en-US" sz="2400" dirty="0"/>
              <a:t>For every additional day of school missed due to </a:t>
            </a:r>
            <a:r>
              <a:rPr lang="en-US" sz="2400" b="1" dirty="0"/>
              <a:t>fixed-term exclusions</a:t>
            </a:r>
            <a:r>
              <a:rPr lang="en-US" sz="2400" dirty="0"/>
              <a:t>, young people scored one-sixth of a grade less</a:t>
            </a:r>
          </a:p>
          <a:p>
            <a:pPr>
              <a:spcAft>
                <a:spcPts val="1200"/>
              </a:spcAft>
            </a:pPr>
            <a:r>
              <a:rPr lang="en-GB" sz="2400" b="1" dirty="0"/>
              <a:t>Schools that perform better </a:t>
            </a:r>
            <a:r>
              <a:rPr lang="en-GB" sz="2400" dirty="0"/>
              <a:t>with all children also show good progress for children in care</a:t>
            </a:r>
          </a:p>
          <a:p>
            <a:pPr marL="0" indent="0">
              <a:spcAft>
                <a:spcPts val="1200"/>
              </a:spcAft>
              <a:buNone/>
            </a:pPr>
            <a:endParaRPr lang="en-GB" sz="2400" dirty="0"/>
          </a:p>
          <a:p>
            <a:endParaRPr lang="en-US" dirty="0"/>
          </a:p>
        </p:txBody>
      </p:sp>
    </p:spTree>
    <p:extLst>
      <p:ext uri="{BB962C8B-B14F-4D97-AF65-F5344CB8AC3E}">
        <p14:creationId xmlns:p14="http://schemas.microsoft.com/office/powerpoint/2010/main" val="203231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2991"/>
            <a:ext cx="7190556" cy="645769"/>
          </a:xfrm>
        </p:spPr>
        <p:txBody>
          <a:bodyPr>
            <a:normAutofit/>
          </a:bodyPr>
          <a:lstStyle/>
          <a:p>
            <a:r>
              <a:rPr lang="en-US" sz="3200" dirty="0">
                <a:solidFill>
                  <a:srgbClr val="376092"/>
                </a:solidFill>
                <a:latin typeface="Calibri" charset="0"/>
              </a:rPr>
              <a:t>Factors affecting educational outcomes</a:t>
            </a:r>
          </a:p>
        </p:txBody>
      </p:sp>
      <p:sp>
        <p:nvSpPr>
          <p:cNvPr id="3" name="Content Placeholder 2"/>
          <p:cNvSpPr>
            <a:spLocks noGrp="1"/>
          </p:cNvSpPr>
          <p:nvPr>
            <p:ph idx="1"/>
          </p:nvPr>
        </p:nvSpPr>
        <p:spPr>
          <a:xfrm>
            <a:off x="467544" y="1592796"/>
            <a:ext cx="8370930" cy="5148572"/>
          </a:xfrm>
        </p:spPr>
        <p:txBody>
          <a:bodyPr>
            <a:noAutofit/>
          </a:bodyPr>
          <a:lstStyle/>
          <a:p>
            <a:pPr marL="0" indent="0">
              <a:buNone/>
            </a:pPr>
            <a:r>
              <a:rPr lang="en-GB" sz="2400" dirty="0">
                <a:latin typeface="Calibri" panose="020F0502020204030204" pitchFamily="34" charset="0"/>
              </a:rPr>
              <a:t>26 young people interviewed suggested important factors were:</a:t>
            </a:r>
          </a:p>
          <a:p>
            <a:pPr marL="469106" indent="-267891"/>
            <a:r>
              <a:rPr lang="en-GB" sz="2400" dirty="0">
                <a:latin typeface="Calibri" panose="020F0502020204030204" pitchFamily="34" charset="0"/>
              </a:rPr>
              <a:t>key adult (not always teacher) in school ‘being there for them’</a:t>
            </a:r>
          </a:p>
          <a:p>
            <a:pPr marL="469106" indent="-267891"/>
            <a:r>
              <a:rPr lang="en-GB" sz="2400" dirty="0"/>
              <a:t>coming into care overwhelmingly seen as positive </a:t>
            </a:r>
          </a:p>
          <a:p>
            <a:pPr marL="469106" indent="-267891"/>
            <a:r>
              <a:rPr lang="en-GB" sz="2400" dirty="0"/>
              <a:t>foster carers’ level of educational support seemed more important than their educational qualifications</a:t>
            </a:r>
            <a:r>
              <a:rPr lang="en-GB" sz="2400" i="1" dirty="0"/>
              <a:t> – </a:t>
            </a:r>
            <a:r>
              <a:rPr lang="en-GB" sz="2400" dirty="0"/>
              <a:t>new analysis shows importance of aspirations of foster carers</a:t>
            </a:r>
            <a:endParaRPr lang="en-GB" sz="2400" dirty="0">
              <a:latin typeface="Calibri" panose="020F0502020204030204" pitchFamily="34" charset="0"/>
            </a:endParaRPr>
          </a:p>
          <a:p>
            <a:pPr marL="469106" indent="-267891"/>
            <a:r>
              <a:rPr lang="en-GB" sz="2400" dirty="0">
                <a:latin typeface="Calibri" panose="020F0502020204030204" pitchFamily="34" charset="0"/>
              </a:rPr>
              <a:t>YP’s control over the situation, emerged in ‘matching’ study</a:t>
            </a:r>
          </a:p>
          <a:p>
            <a:pPr marL="469106" indent="-267891"/>
            <a:r>
              <a:rPr lang="en-GB" sz="2400" dirty="0">
                <a:latin typeface="Calibri" panose="020F0502020204030204" pitchFamily="34" charset="0"/>
              </a:rPr>
              <a:t>YP’s choice not to be identified as in care ‘being seen as normal’</a:t>
            </a:r>
          </a:p>
          <a:p>
            <a:pPr marL="469106" indent="-267891"/>
            <a:r>
              <a:rPr lang="en-GB" sz="2400" dirty="0">
                <a:latin typeface="Calibri" panose="020F0502020204030204" pitchFamily="34" charset="0"/>
              </a:rPr>
              <a:t>interventions that supported them such as one-to-one tuition</a:t>
            </a:r>
          </a:p>
          <a:p>
            <a:pPr marL="469106" indent="-267891"/>
            <a:r>
              <a:rPr lang="en-GB" sz="2400" dirty="0">
                <a:latin typeface="Calibri" panose="020F0502020204030204" pitchFamily="34" charset="0"/>
              </a:rPr>
              <a:t>long-term (negative) impact of responsibility for a birth parent affected by substance/alcohol abuse, mental illness</a:t>
            </a:r>
            <a:r>
              <a:rPr lang="en-US" sz="2400" dirty="0">
                <a:latin typeface="Calibri" panose="020F0502020204030204" pitchFamily="34" charset="0"/>
              </a:rPr>
              <a:t> </a:t>
            </a:r>
          </a:p>
          <a:p>
            <a:pPr marL="0" indent="0">
              <a:buNone/>
            </a:pPr>
            <a:endParaRPr lang="en-US" sz="2400" dirty="0">
              <a:latin typeface="Calibri" panose="020F0502020204030204" pitchFamily="34" charset="0"/>
            </a:endParaRPr>
          </a:p>
        </p:txBody>
      </p:sp>
    </p:spTree>
    <p:extLst>
      <p:ext uri="{BB962C8B-B14F-4D97-AF65-F5344CB8AC3E}">
        <p14:creationId xmlns:p14="http://schemas.microsoft.com/office/powerpoint/2010/main" val="146110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992888" cy="5447645"/>
          </a:xfrm>
          <a:prstGeom prst="rect">
            <a:avLst/>
          </a:prstGeom>
        </p:spPr>
        <p:txBody>
          <a:bodyPr wrap="square">
            <a:spAutoFit/>
          </a:bodyPr>
          <a:lstStyle/>
          <a:p>
            <a:pPr algn="ctr"/>
            <a:r>
              <a:rPr lang="en-GB" sz="3200" dirty="0">
                <a:solidFill>
                  <a:schemeClr val="tx2">
                    <a:lumMod val="75000"/>
                  </a:schemeClr>
                </a:solidFill>
              </a:rPr>
              <a:t>Continuing birth family influence</a:t>
            </a:r>
          </a:p>
          <a:p>
            <a:endParaRPr lang="en-GB" sz="2400" i="1" dirty="0"/>
          </a:p>
          <a:p>
            <a:r>
              <a:rPr lang="en-GB" sz="2800" i="1" dirty="0"/>
              <a:t>I</a:t>
            </a:r>
            <a:r>
              <a:rPr lang="en-GB" sz="2400" i="1" dirty="0"/>
              <a:t> remember the night before my English GCSE exam, she phoned me up, like, with suicide voicemails and everything, so it just made me lose a lot of focus, so I stopped having contact with her...like, I couldn’t go upstairs and revise English or anything, or do an essay, because I’d get worried that she would be...my mind would be on her and what she would be doing, like if she was going to threaten the people that I lived with, or me, or anything like that. So it made me lose a lot of focus and stuff, and got me quite anxious…so I couldn’t focus on anything else that I wanted to focus on. My mind was set somewhere else, so I wouldn’t have been able to focus very well. </a:t>
            </a:r>
          </a:p>
        </p:txBody>
      </p:sp>
    </p:spTree>
    <p:extLst>
      <p:ext uri="{BB962C8B-B14F-4D97-AF65-F5344CB8AC3E}">
        <p14:creationId xmlns:p14="http://schemas.microsoft.com/office/powerpoint/2010/main" val="90539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743CBC-E975-1043-BB26-B582DD630CCB}"/>
              </a:ext>
            </a:extLst>
          </p:cNvPr>
          <p:cNvPicPr>
            <a:picLocks noChangeAspect="1"/>
          </p:cNvPicPr>
          <p:nvPr/>
        </p:nvPicPr>
        <p:blipFill>
          <a:blip r:embed="rId2"/>
          <a:stretch>
            <a:fillRect/>
          </a:stretch>
        </p:blipFill>
        <p:spPr>
          <a:xfrm rot="5400000">
            <a:off x="1319638" y="968726"/>
            <a:ext cx="6432715" cy="4824536"/>
          </a:xfrm>
          <a:prstGeom prst="rect">
            <a:avLst/>
          </a:prstGeom>
        </p:spPr>
      </p:pic>
    </p:spTree>
    <p:extLst>
      <p:ext uri="{BB962C8B-B14F-4D97-AF65-F5344CB8AC3E}">
        <p14:creationId xmlns:p14="http://schemas.microsoft.com/office/powerpoint/2010/main" val="407911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C6B187-CDD2-F045-84B4-3A4C822BBF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7493"/>
            <a:ext cx="8831121" cy="6858000"/>
          </a:xfrm>
          <a:prstGeom prst="rect">
            <a:avLst/>
          </a:prstGeom>
        </p:spPr>
      </p:pic>
    </p:spTree>
    <p:extLst>
      <p:ext uri="{BB962C8B-B14F-4D97-AF65-F5344CB8AC3E}">
        <p14:creationId xmlns:p14="http://schemas.microsoft.com/office/powerpoint/2010/main" val="180783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sz="3200" dirty="0">
                <a:solidFill>
                  <a:schemeClr val="accent1">
                    <a:lumMod val="75000"/>
                  </a:schemeClr>
                </a:solidFill>
              </a:rPr>
              <a:t>What can foster </a:t>
            </a:r>
            <a:r>
              <a:rPr lang="en-US" sz="3200" dirty="0" err="1">
                <a:solidFill>
                  <a:schemeClr val="accent1">
                    <a:lumMod val="75000"/>
                  </a:schemeClr>
                </a:solidFill>
              </a:rPr>
              <a:t>carers</a:t>
            </a:r>
            <a:r>
              <a:rPr lang="en-US" sz="3200" dirty="0">
                <a:solidFill>
                  <a:schemeClr val="accent1">
                    <a:lumMod val="75000"/>
                  </a:schemeClr>
                </a:solidFill>
              </a:rPr>
              <a:t> do?</a:t>
            </a:r>
          </a:p>
        </p:txBody>
      </p:sp>
      <p:sp>
        <p:nvSpPr>
          <p:cNvPr id="3" name="Content Placeholder 2"/>
          <p:cNvSpPr>
            <a:spLocks noGrp="1"/>
          </p:cNvSpPr>
          <p:nvPr>
            <p:ph idx="1"/>
          </p:nvPr>
        </p:nvSpPr>
        <p:spPr>
          <a:xfrm>
            <a:off x="323528" y="1052736"/>
            <a:ext cx="8363272" cy="5544616"/>
          </a:xfrm>
        </p:spPr>
        <p:txBody>
          <a:bodyPr>
            <a:normAutofit fontScale="92500"/>
          </a:bodyPr>
          <a:lstStyle/>
          <a:p>
            <a:r>
              <a:rPr lang="en-US" sz="2400" dirty="0"/>
              <a:t>Seek support e.g. ‘Education Champions’, supervising social worker, to help you navigate the education system</a:t>
            </a:r>
          </a:p>
          <a:p>
            <a:r>
              <a:rPr lang="en-US" sz="2400" dirty="0"/>
              <a:t>Let the child know that you have high aspirations for them (at appropriate level) and try to acknowledge each achievement</a:t>
            </a:r>
          </a:p>
          <a:p>
            <a:r>
              <a:rPr lang="en-US" sz="2400" dirty="0"/>
              <a:t>Respect their wishes to be seen as ’normal’</a:t>
            </a:r>
          </a:p>
          <a:p>
            <a:r>
              <a:rPr lang="en-US" sz="2400" dirty="0"/>
              <a:t>Responses that get behind </a:t>
            </a:r>
            <a:r>
              <a:rPr lang="en-US" sz="2400" dirty="0" err="1"/>
              <a:t>behaviour</a:t>
            </a:r>
            <a:r>
              <a:rPr lang="en-US" sz="2400" dirty="0"/>
              <a:t> e.g. ‘I can see you are angry’</a:t>
            </a:r>
          </a:p>
          <a:p>
            <a:r>
              <a:rPr lang="en-US" sz="2400" dirty="0"/>
              <a:t>Be assertive to get them into a ‘good’ school and to stay there e.g. when moving to you or from you, especially in last two years</a:t>
            </a:r>
          </a:p>
          <a:p>
            <a:r>
              <a:rPr lang="en-US" sz="2400" dirty="0"/>
              <a:t>Attend the PEP meeting (with support) and give a view (including their view) on what is needed to support them e.g. laptop, one-to-one tuition, support for sports or to pursue hobbies, etc.</a:t>
            </a:r>
          </a:p>
          <a:p>
            <a:r>
              <a:rPr lang="en-US" sz="2400" dirty="0"/>
              <a:t>Acknowledge the role of a significant adult in school</a:t>
            </a:r>
          </a:p>
          <a:p>
            <a:r>
              <a:rPr lang="en-US" sz="2400" dirty="0"/>
              <a:t>Help the child develop a sense of belonging, friendship groups</a:t>
            </a:r>
          </a:p>
          <a:p>
            <a:r>
              <a:rPr lang="en-US" sz="2400" dirty="0"/>
              <a:t>Try to make sure the school consult you BEFORE excluding the child</a:t>
            </a:r>
          </a:p>
        </p:txBody>
      </p:sp>
    </p:spTree>
    <p:extLst>
      <p:ext uri="{BB962C8B-B14F-4D97-AF65-F5344CB8AC3E}">
        <p14:creationId xmlns:p14="http://schemas.microsoft.com/office/powerpoint/2010/main" val="112678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07504" y="-171400"/>
            <a:ext cx="8784976" cy="1470025"/>
          </a:xfrm>
        </p:spPr>
        <p:txBody>
          <a:bodyPr/>
          <a:lstStyle/>
          <a:p>
            <a:r>
              <a:rPr lang="en-US" dirty="0"/>
              <a:t> </a:t>
            </a:r>
            <a:r>
              <a:rPr lang="en-US" sz="3600" dirty="0">
                <a:solidFill>
                  <a:schemeClr val="accent1">
                    <a:lumMod val="75000"/>
                  </a:schemeClr>
                </a:solidFill>
              </a:rPr>
              <a:t>Why do children become looked after?</a:t>
            </a:r>
          </a:p>
        </p:txBody>
      </p:sp>
      <p:graphicFrame>
        <p:nvGraphicFramePr>
          <p:cNvPr id="7" name="Chart 6"/>
          <p:cNvGraphicFramePr>
            <a:graphicFrameLocks/>
          </p:cNvGraphicFramePr>
          <p:nvPr>
            <p:extLst>
              <p:ext uri="{D42A27DB-BD31-4B8C-83A1-F6EECF244321}">
                <p14:modId xmlns:p14="http://schemas.microsoft.com/office/powerpoint/2010/main" val="3127846448"/>
              </p:ext>
            </p:extLst>
          </p:nvPr>
        </p:nvGraphicFramePr>
        <p:xfrm>
          <a:off x="63500" y="1412776"/>
          <a:ext cx="9080500" cy="505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86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07504" y="0"/>
            <a:ext cx="8784976" cy="1298625"/>
          </a:xfrm>
        </p:spPr>
        <p:txBody>
          <a:bodyPr>
            <a:normAutofit fontScale="90000"/>
          </a:bodyPr>
          <a:lstStyle/>
          <a:p>
            <a:r>
              <a:rPr lang="en-US" dirty="0"/>
              <a:t> </a:t>
            </a:r>
            <a:r>
              <a:rPr lang="en-US" sz="3600" dirty="0">
                <a:solidFill>
                  <a:schemeClr val="accent1">
                    <a:lumMod val="75000"/>
                  </a:schemeClr>
                </a:solidFill>
              </a:rPr>
              <a:t>Age of children who started to be looked after during the year ending 31 March 2016</a:t>
            </a:r>
          </a:p>
        </p:txBody>
      </p:sp>
      <p:graphicFrame>
        <p:nvGraphicFramePr>
          <p:cNvPr id="8" name="Chart 7"/>
          <p:cNvGraphicFramePr>
            <a:graphicFrameLocks/>
          </p:cNvGraphicFramePr>
          <p:nvPr>
            <p:extLst>
              <p:ext uri="{D42A27DB-BD31-4B8C-83A1-F6EECF244321}">
                <p14:modId xmlns:p14="http://schemas.microsoft.com/office/powerpoint/2010/main" val="1596096130"/>
              </p:ext>
            </p:extLst>
          </p:nvPr>
        </p:nvGraphicFramePr>
        <p:xfrm>
          <a:off x="323528" y="1340768"/>
          <a:ext cx="8496944"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886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919162"/>
          </a:xfrm>
        </p:spPr>
        <p:txBody>
          <a:bodyPr>
            <a:normAutofit fontScale="90000"/>
          </a:bodyPr>
          <a:lstStyle/>
          <a:p>
            <a:r>
              <a:rPr lang="en-US" sz="3600" b="1" dirty="0">
                <a:solidFill>
                  <a:srgbClr val="376092"/>
                </a:solidFill>
              </a:rPr>
              <a:t>Some outcomes of children in care in England </a:t>
            </a:r>
          </a:p>
        </p:txBody>
      </p:sp>
      <p:sp>
        <p:nvSpPr>
          <p:cNvPr id="3" name="Content Placeholder 2"/>
          <p:cNvSpPr>
            <a:spLocks noGrp="1"/>
          </p:cNvSpPr>
          <p:nvPr>
            <p:ph idx="1"/>
          </p:nvPr>
        </p:nvSpPr>
        <p:spPr>
          <a:xfrm>
            <a:off x="457200" y="926699"/>
            <a:ext cx="8229600" cy="5387016"/>
          </a:xfrm>
        </p:spPr>
        <p:txBody>
          <a:bodyPr>
            <a:normAutofit fontScale="25000" lnSpcReduction="20000"/>
          </a:bodyPr>
          <a:lstStyle/>
          <a:p>
            <a:pPr>
              <a:lnSpc>
                <a:spcPct val="120000"/>
              </a:lnSpc>
            </a:pPr>
            <a:r>
              <a:rPr lang="en-GB" sz="8000" dirty="0"/>
              <a:t>Average ‘attainment 8 – GCSE points for best 8) for children in care is 19 compared to 44 for all children – </a:t>
            </a:r>
            <a:r>
              <a:rPr lang="en-GB" sz="8000" b="1" dirty="0"/>
              <a:t>a gap of 25 between </a:t>
            </a:r>
            <a:r>
              <a:rPr lang="en-GB" sz="8000" b="1" dirty="0" err="1"/>
              <a:t>CiC</a:t>
            </a:r>
            <a:r>
              <a:rPr lang="en-GB" sz="8000" b="1" dirty="0"/>
              <a:t> and all children</a:t>
            </a:r>
          </a:p>
          <a:p>
            <a:pPr>
              <a:lnSpc>
                <a:spcPct val="120000"/>
              </a:lnSpc>
            </a:pPr>
            <a:r>
              <a:rPr lang="en-GB" sz="8000" dirty="0"/>
              <a:t>Achievement </a:t>
            </a:r>
            <a:r>
              <a:rPr lang="en-GB" sz="8000" b="1" dirty="0"/>
              <a:t>gap is significant at age 11 - </a:t>
            </a:r>
            <a:r>
              <a:rPr lang="en-GB" sz="8000" dirty="0"/>
              <a:t>29% gap in all 3 subjects, children in care 32%, all children 61% </a:t>
            </a:r>
          </a:p>
          <a:p>
            <a:pPr>
              <a:lnSpc>
                <a:spcPct val="120000"/>
              </a:lnSpc>
              <a:defRPr/>
            </a:pPr>
            <a:r>
              <a:rPr lang="en-GB" sz="8000" b="1" dirty="0"/>
              <a:t>Permanently exclusions of children in care </a:t>
            </a:r>
            <a:r>
              <a:rPr lang="en-GB" sz="8000" dirty="0"/>
              <a:t>decreased from 0.14% (2015) to 0.10% (2016) but still twice as high as those not in care</a:t>
            </a:r>
          </a:p>
          <a:p>
            <a:pPr>
              <a:lnSpc>
                <a:spcPct val="120000"/>
              </a:lnSpc>
              <a:defRPr/>
            </a:pPr>
            <a:r>
              <a:rPr lang="en-GB" sz="8000" dirty="0"/>
              <a:t>More than five times more likely to have </a:t>
            </a:r>
            <a:r>
              <a:rPr lang="en-GB" sz="8000" b="1" dirty="0"/>
              <a:t>fixed term exclusion </a:t>
            </a:r>
            <a:r>
              <a:rPr lang="en-GB" sz="8000" dirty="0"/>
              <a:t>(11% of LAC in 2016 compared to 2% of all children)</a:t>
            </a:r>
          </a:p>
          <a:p>
            <a:pPr>
              <a:lnSpc>
                <a:spcPct val="120000"/>
              </a:lnSpc>
              <a:defRPr/>
            </a:pPr>
            <a:r>
              <a:rPr lang="en-GB" sz="8000" dirty="0"/>
              <a:t>Of 27,220 former care leavers aged 19-21, 40% were not in education, employment or training </a:t>
            </a:r>
          </a:p>
          <a:p>
            <a:pPr>
              <a:lnSpc>
                <a:spcPct val="120000"/>
              </a:lnSpc>
            </a:pPr>
            <a:r>
              <a:rPr lang="en-GB" sz="8000" dirty="0"/>
              <a:t>Only </a:t>
            </a:r>
            <a:r>
              <a:rPr lang="en-US" sz="8000" dirty="0"/>
              <a:t>7% </a:t>
            </a:r>
            <a:r>
              <a:rPr lang="en-US" sz="8000" b="1" dirty="0"/>
              <a:t>access HE </a:t>
            </a:r>
            <a:r>
              <a:rPr lang="en-US" sz="8000" dirty="0"/>
              <a:t>compared to &gt; 50% of general population but 12% of older care leavers in Harrison’s (2017) study of older care leavers</a:t>
            </a:r>
          </a:p>
          <a:p>
            <a:pPr>
              <a:lnSpc>
                <a:spcPct val="120000"/>
              </a:lnSpc>
            </a:pPr>
            <a:r>
              <a:rPr lang="en-US" sz="8000" dirty="0"/>
              <a:t>Educational experiences and outcomes contribute to later </a:t>
            </a:r>
            <a:r>
              <a:rPr lang="en-US" sz="8000" b="1" dirty="0"/>
              <a:t>health, employment </a:t>
            </a:r>
            <a:r>
              <a:rPr lang="en-US" sz="8000" dirty="0"/>
              <a:t>(22% unemployment rate),</a:t>
            </a:r>
            <a:r>
              <a:rPr lang="en-US" sz="8000" b="1" dirty="0"/>
              <a:t> involvement in crime</a:t>
            </a:r>
            <a:r>
              <a:rPr lang="en-US" sz="8000" dirty="0"/>
              <a:t> (27% of those in prison)</a:t>
            </a:r>
          </a:p>
          <a:p>
            <a:pPr marL="0" indent="0">
              <a:lnSpc>
                <a:spcPct val="120000"/>
              </a:lnSpc>
              <a:buNone/>
            </a:pPr>
            <a:r>
              <a:rPr lang="en-GB" sz="8000" dirty="0" err="1"/>
              <a:t>DfE</a:t>
            </a:r>
            <a:r>
              <a:rPr lang="en-GB" sz="8000" dirty="0"/>
              <a:t> (2018) Outcomes for looked after children 31 March 2017</a:t>
            </a:r>
            <a:endParaRPr lang="en-GB" dirty="0"/>
          </a:p>
        </p:txBody>
      </p:sp>
    </p:spTree>
    <p:extLst>
      <p:ext uri="{BB962C8B-B14F-4D97-AF65-F5344CB8AC3E}">
        <p14:creationId xmlns:p14="http://schemas.microsoft.com/office/powerpoint/2010/main" val="40916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662"/>
          </a:xfrm>
        </p:spPr>
        <p:txBody>
          <a:bodyPr>
            <a:normAutofit/>
          </a:bodyPr>
          <a:lstStyle/>
          <a:p>
            <a:r>
              <a:rPr lang="en-US" sz="2800" dirty="0">
                <a:solidFill>
                  <a:schemeClr val="tx2">
                    <a:lumMod val="75000"/>
                  </a:schemeClr>
                </a:solidFill>
              </a:rPr>
              <a:t>But many people who grow up in care do very well</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00" y="1130300"/>
            <a:ext cx="2324100" cy="23241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3400" y="1130300"/>
            <a:ext cx="2745662" cy="23241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9062" y="1109412"/>
            <a:ext cx="2118438" cy="2365875"/>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28165" y="3496174"/>
            <a:ext cx="2400300" cy="24003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52929" y="3496174"/>
            <a:ext cx="2011237" cy="2877307"/>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8800" y="3496174"/>
            <a:ext cx="3652118" cy="2206126"/>
          </a:xfrm>
          <a:prstGeom prst="rect">
            <a:avLst/>
          </a:prstGeom>
        </p:spPr>
      </p:pic>
    </p:spTree>
    <p:extLst>
      <p:ext uri="{BB962C8B-B14F-4D97-AF65-F5344CB8AC3E}">
        <p14:creationId xmlns:p14="http://schemas.microsoft.com/office/powerpoint/2010/main" val="189891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1" y="548681"/>
            <a:ext cx="7128792" cy="6268383"/>
          </a:xfrm>
          <a:prstGeom prst="rect">
            <a:avLst/>
          </a:prstGeom>
        </p:spPr>
        <p:txBody>
          <a:bodyPr wrap="square">
            <a:spAutoFit/>
          </a:bodyPr>
          <a:lstStyle/>
          <a:p>
            <a:pPr algn="ctr"/>
            <a:endParaRPr lang="en-US" sz="4000" baseline="30000" dirty="0">
              <a:solidFill>
                <a:schemeClr val="tx2">
                  <a:lumMod val="75000"/>
                </a:schemeClr>
              </a:solidFill>
            </a:endParaRPr>
          </a:p>
          <a:p>
            <a:pPr algn="ctr"/>
            <a:r>
              <a:rPr lang="en-US" sz="4000" baseline="30000" dirty="0">
                <a:solidFill>
                  <a:schemeClr val="tx2">
                    <a:lumMod val="75000"/>
                  </a:schemeClr>
                </a:solidFill>
              </a:rPr>
              <a:t>Identity in school</a:t>
            </a:r>
            <a:endParaRPr lang="en-US" sz="4000" i="1" baseline="30000" dirty="0">
              <a:solidFill>
                <a:schemeClr val="tx2">
                  <a:lumMod val="75000"/>
                </a:schemeClr>
              </a:solidFill>
            </a:endParaRPr>
          </a:p>
          <a:p>
            <a:endParaRPr lang="en-US" sz="3600" i="1" baseline="30000" dirty="0"/>
          </a:p>
          <a:p>
            <a:r>
              <a:rPr lang="en-US" sz="3600" i="1" baseline="30000" dirty="0"/>
              <a:t>Like I said, no one barely, at school no one knows I’m in care, so they would never, ever, ever... I think, if they knew, it would be harder for me to just act like I weren’t. Like, it would be harder for me to focus on my education and stuff, because I’d constantly be thinking, ‘Oh...’ Like, you’d conform, I think. I think if people knew, like, what you were like as being a foster kid, and what everyone else is like as a foster kid, you’d conform, not even </a:t>
            </a:r>
            <a:r>
              <a:rPr lang="en-US" sz="3600" i="1" baseline="30000" dirty="0" err="1"/>
              <a:t>realising</a:t>
            </a:r>
            <a:r>
              <a:rPr lang="en-US" sz="3600" i="1" baseline="30000" dirty="0"/>
              <a:t> you were. But, I think where no one really knows, I actually see myself as not in care. Do you know what I mean? I actually see myself as normal, as the rest of my friends are, with parents, and stuff like that.</a:t>
            </a:r>
            <a:r>
              <a:rPr lang="en-US" sz="3600" baseline="30000" dirty="0"/>
              <a:t> </a:t>
            </a:r>
          </a:p>
          <a:p>
            <a:r>
              <a:rPr lang="en-US" sz="3600" baseline="30000" dirty="0"/>
              <a:t> </a:t>
            </a:r>
            <a:endParaRPr lang="en-US" sz="3600" dirty="0"/>
          </a:p>
        </p:txBody>
      </p:sp>
    </p:spTree>
    <p:extLst>
      <p:ext uri="{BB962C8B-B14F-4D97-AF65-F5344CB8AC3E}">
        <p14:creationId xmlns:p14="http://schemas.microsoft.com/office/powerpoint/2010/main" val="123283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75000"/>
                  </a:schemeClr>
                </a:solidFill>
              </a:rPr>
              <a:t>Structures to support children in care’s education</a:t>
            </a:r>
          </a:p>
        </p:txBody>
      </p:sp>
      <p:sp>
        <p:nvSpPr>
          <p:cNvPr id="5" name="Content Placeholder 4"/>
          <p:cNvSpPr>
            <a:spLocks noGrp="1"/>
          </p:cNvSpPr>
          <p:nvPr>
            <p:ph idx="1"/>
          </p:nvPr>
        </p:nvSpPr>
        <p:spPr>
          <a:xfrm>
            <a:off x="457200" y="1417638"/>
            <a:ext cx="8229600" cy="5251722"/>
          </a:xfrm>
        </p:spPr>
        <p:txBody>
          <a:bodyPr/>
          <a:lstStyle/>
          <a:p>
            <a:pPr>
              <a:spcAft>
                <a:spcPts val="1200"/>
              </a:spcAft>
            </a:pPr>
            <a:r>
              <a:rPr lang="en-US" sz="2400" dirty="0"/>
              <a:t>Virtual school – head is one of only 7 statutory roles in LA - </a:t>
            </a:r>
            <a:r>
              <a:rPr lang="en-GB" sz="2400" dirty="0">
                <a:cs typeface="Arial" panose="020B0604020202020204" pitchFamily="34" charset="0"/>
              </a:rPr>
              <a:t>support and challenge schools and key partners (e.g. foster carers, social workers) to get best outcomes.</a:t>
            </a:r>
          </a:p>
          <a:p>
            <a:pPr>
              <a:spcAft>
                <a:spcPts val="1200"/>
              </a:spcAft>
            </a:pPr>
            <a:r>
              <a:rPr lang="en-GB" sz="2400" dirty="0">
                <a:cs typeface="Arial" panose="020B0604020202020204" pitchFamily="34" charset="0"/>
              </a:rPr>
              <a:t>Responsible for 0-25, also adopted and special guardianship</a:t>
            </a:r>
          </a:p>
          <a:p>
            <a:pPr>
              <a:spcAft>
                <a:spcPts val="1200"/>
              </a:spcAft>
            </a:pPr>
            <a:r>
              <a:rPr lang="en-US" sz="2400" dirty="0"/>
              <a:t>Designated teacher in each school has </a:t>
            </a:r>
            <a:r>
              <a:rPr lang="en-GB" sz="2400" dirty="0">
                <a:cs typeface="Arial" panose="020B0604020202020204" pitchFamily="34" charset="0"/>
              </a:rPr>
              <a:t>responsibility for helping school staff understand children in care and ensuring that the child has a voice</a:t>
            </a:r>
          </a:p>
          <a:p>
            <a:pPr>
              <a:spcAft>
                <a:spcPts val="1200"/>
              </a:spcAft>
            </a:pPr>
            <a:r>
              <a:rPr lang="en-GB" sz="2400" dirty="0">
                <a:cs typeface="Arial" panose="020B0604020202020204" pitchFamily="34" charset="0"/>
              </a:rPr>
              <a:t>Personal Educational Plans (PEPs) to ensure progress</a:t>
            </a:r>
          </a:p>
          <a:p>
            <a:pPr>
              <a:spcAft>
                <a:spcPts val="1200"/>
              </a:spcAft>
            </a:pPr>
            <a:r>
              <a:rPr lang="en-GB" sz="2400" dirty="0">
                <a:cs typeface="Arial" panose="020B0604020202020204" pitchFamily="34" charset="0"/>
              </a:rPr>
              <a:t>Pupil Premium Plus – currently £2300 – budget held by Virtual School – Ofsted inspect use for benefit of child</a:t>
            </a:r>
            <a:endParaRPr lang="en-US" sz="2400" dirty="0"/>
          </a:p>
          <a:p>
            <a:endParaRPr lang="en-US" dirty="0"/>
          </a:p>
        </p:txBody>
      </p:sp>
    </p:spTree>
    <p:extLst>
      <p:ext uri="{BB962C8B-B14F-4D97-AF65-F5344CB8AC3E}">
        <p14:creationId xmlns:p14="http://schemas.microsoft.com/office/powerpoint/2010/main" val="158826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249600" cy="4889500"/>
          </a:xfrm>
        </p:spPr>
        <p:txBody>
          <a:bodyPr>
            <a:normAutofit/>
          </a:bodyPr>
          <a:lstStyle/>
          <a:p>
            <a:pPr>
              <a:spcAft>
                <a:spcPts val="600"/>
              </a:spcAft>
              <a:defRPr/>
            </a:pPr>
            <a:r>
              <a:rPr lang="en-GB" sz="2200" dirty="0"/>
              <a:t>Rees Centre/University of Bristol study, funded by The Nuffield Foundation</a:t>
            </a:r>
          </a:p>
          <a:p>
            <a:pPr>
              <a:spcAft>
                <a:spcPts val="600"/>
              </a:spcAft>
              <a:defRPr/>
            </a:pPr>
            <a:r>
              <a:rPr lang="en-GB" sz="2200" dirty="0">
                <a:latin typeface="Calibri" charset="0"/>
              </a:rPr>
              <a:t>Linked national data sets on the education and care experiences of looked after children in English schools Year 11</a:t>
            </a:r>
          </a:p>
          <a:p>
            <a:pPr>
              <a:defRPr/>
            </a:pPr>
            <a:r>
              <a:rPr lang="en-GB" sz="2200" dirty="0">
                <a:latin typeface="Calibri" charset="0"/>
              </a:rPr>
              <a:t>Interviewed 26 young people (high- and lower- progress) in six local authorities and with their carers, teachers, social workers and Virtual School staff</a:t>
            </a:r>
          </a:p>
          <a:p>
            <a:pPr>
              <a:defRPr/>
            </a:pPr>
            <a:endParaRPr lang="en-GB" sz="2200" dirty="0">
              <a:latin typeface="Calibri" charset="0"/>
            </a:endParaRPr>
          </a:p>
          <a:p>
            <a:pPr marL="0" indent="0">
              <a:buNone/>
              <a:defRPr/>
            </a:pPr>
            <a:r>
              <a:rPr lang="en-GB" sz="2200" dirty="0">
                <a:latin typeface="Calibri" charset="0"/>
                <a:hlinkClick r:id="rId3"/>
              </a:rPr>
              <a:t>http://reescentre.education.ox.ac.uk/research/educational-progress-of-looked-after-children/</a:t>
            </a:r>
            <a:r>
              <a:rPr lang="en-GB" sz="2200" dirty="0">
                <a:latin typeface="Calibri" charset="0"/>
              </a:rPr>
              <a:t> </a:t>
            </a:r>
          </a:p>
          <a:p>
            <a:pPr>
              <a:defRPr/>
            </a:pPr>
            <a:endParaRPr lang="en-GB" sz="2200" dirty="0">
              <a:latin typeface="Calibri" charset="0"/>
            </a:endParaRPr>
          </a:p>
          <a:p>
            <a:pPr marL="0" indent="0">
              <a:buNone/>
              <a:defRPr/>
            </a:pPr>
            <a:endParaRPr lang="en-GB" sz="2200" dirty="0"/>
          </a:p>
          <a:p>
            <a:pPr marL="0" indent="0">
              <a:buNone/>
              <a:defRPr/>
            </a:pPr>
            <a:endParaRPr lang="en-GB" sz="2400" dirty="0"/>
          </a:p>
          <a:p>
            <a:pPr marL="0" indent="0" eaLnBrk="1" hangingPunct="1">
              <a:buFont typeface="Arial" charset="0"/>
              <a:buNone/>
              <a:defRPr/>
            </a:pPr>
            <a:endParaRPr lang="en-GB" sz="2000" dirty="0"/>
          </a:p>
          <a:p>
            <a:pPr marL="0" indent="0" eaLnBrk="1" hangingPunct="1">
              <a:buFont typeface="Arial" charset="0"/>
              <a:buNone/>
              <a:defRPr/>
            </a:pPr>
            <a:endParaRPr lang="en-US" sz="2600" dirty="0">
              <a:cs typeface="Arial"/>
            </a:endParaRPr>
          </a:p>
          <a:p>
            <a:pPr marL="0" indent="0" eaLnBrk="1" hangingPunct="1">
              <a:buFont typeface="Arial" charset="0"/>
              <a:buNone/>
              <a:defRPr/>
            </a:pPr>
            <a:endParaRPr lang="en-US" sz="2400" dirty="0">
              <a:cs typeface="Arial"/>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215900" y="368300"/>
            <a:ext cx="8712200" cy="685800"/>
          </a:xfrm>
          <a:prstGeom prst="roundRect">
            <a:avLst/>
          </a:prstGeom>
          <a:solidFill>
            <a:srgbClr val="0080FF"/>
          </a:solidFill>
          <a:ln>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0000"/>
                </a:solidFill>
              </a:rPr>
              <a:t>Education</a:t>
            </a:r>
          </a:p>
        </p:txBody>
      </p:sp>
      <p:pic>
        <p:nvPicPr>
          <p:cNvPr id="5" name="Picture 4" descr="Screen Shot 2016-08-30 at 16.46.5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8100" y="2489200"/>
            <a:ext cx="1980000" cy="2540828"/>
          </a:xfrm>
          <a:prstGeom prst="rect">
            <a:avLst/>
          </a:prstGeom>
        </p:spPr>
      </p:pic>
    </p:spTree>
    <p:extLst>
      <p:ext uri="{BB962C8B-B14F-4D97-AF65-F5344CB8AC3E}">
        <p14:creationId xmlns:p14="http://schemas.microsoft.com/office/powerpoint/2010/main" val="375336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365500" cy="4889500"/>
          </a:xfrm>
        </p:spPr>
        <p:txBody>
          <a:bodyPr>
            <a:normAutofit/>
          </a:bodyPr>
          <a:lstStyle/>
          <a:p>
            <a:pPr marL="0" indent="0">
              <a:spcAft>
                <a:spcPts val="600"/>
              </a:spcAft>
              <a:buNone/>
              <a:defRPr/>
            </a:pPr>
            <a:r>
              <a:rPr lang="en-GB" sz="2600" dirty="0"/>
              <a:t>Of those in Year 11 in 2012-13:</a:t>
            </a:r>
          </a:p>
          <a:p>
            <a:pPr marL="0" indent="0">
              <a:spcAft>
                <a:spcPts val="600"/>
              </a:spcAft>
              <a:buNone/>
              <a:defRPr/>
            </a:pPr>
            <a:endParaRPr lang="en-GB" sz="2200" dirty="0"/>
          </a:p>
          <a:p>
            <a:pPr marL="457200" indent="-457200">
              <a:spcAft>
                <a:spcPts val="600"/>
              </a:spcAft>
              <a:buFont typeface="+mj-lt"/>
              <a:buAutoNum type="alphaUcPeriod"/>
              <a:defRPr/>
            </a:pPr>
            <a:r>
              <a:rPr lang="en-GB" sz="2200" b="1" dirty="0">
                <a:latin typeface="Calibri" charset="0"/>
              </a:rPr>
              <a:t>4847 had been in care for at least a year</a:t>
            </a:r>
          </a:p>
          <a:p>
            <a:pPr marL="457200" indent="-457200">
              <a:spcAft>
                <a:spcPts val="600"/>
              </a:spcAft>
              <a:buFont typeface="+mj-lt"/>
              <a:buAutoNum type="alphaUcPeriod"/>
              <a:defRPr/>
            </a:pPr>
            <a:r>
              <a:rPr lang="en-GB" sz="2200" dirty="0">
                <a:latin typeface="Calibri" charset="0"/>
              </a:rPr>
              <a:t>1387 had been in care less than a year</a:t>
            </a:r>
          </a:p>
          <a:p>
            <a:pPr marL="457200" indent="-457200">
              <a:spcAft>
                <a:spcPts val="600"/>
              </a:spcAft>
              <a:buFont typeface="+mj-lt"/>
              <a:buAutoNum type="alphaUcPeriod"/>
              <a:defRPr/>
            </a:pPr>
            <a:r>
              <a:rPr lang="en-GB" sz="2200" dirty="0">
                <a:latin typeface="Calibri" charset="0"/>
              </a:rPr>
              <a:t>13,599 were ‘Children in Need’</a:t>
            </a:r>
          </a:p>
          <a:p>
            <a:pPr marL="457200" indent="-457200">
              <a:spcAft>
                <a:spcPts val="600"/>
              </a:spcAft>
              <a:buFont typeface="+mj-lt"/>
              <a:buAutoNum type="alphaUcPeriod"/>
              <a:defRPr/>
            </a:pPr>
            <a:r>
              <a:rPr lang="en-GB" sz="2200" dirty="0">
                <a:latin typeface="Calibri" charset="0"/>
              </a:rPr>
              <a:t>There were 622,970 other young people</a:t>
            </a:r>
          </a:p>
          <a:p>
            <a:pPr marL="0" indent="0">
              <a:spcAft>
                <a:spcPts val="600"/>
              </a:spcAft>
              <a:buNone/>
              <a:defRPr/>
            </a:pPr>
            <a:endParaRPr lang="en-GB" sz="2200" dirty="0">
              <a:latin typeface="Calibri" charset="0"/>
            </a:endParaRPr>
          </a:p>
          <a:p>
            <a:pPr>
              <a:spcAft>
                <a:spcPts val="600"/>
              </a:spcAft>
              <a:defRPr/>
            </a:pPr>
            <a:endParaRPr lang="en-GB" sz="2200" dirty="0">
              <a:latin typeface="Calibri" charset="0"/>
            </a:endParaRPr>
          </a:p>
          <a:p>
            <a:pPr>
              <a:spcAft>
                <a:spcPts val="600"/>
              </a:spcAft>
              <a:defRPr/>
            </a:pPr>
            <a:endParaRPr lang="en-GB" sz="2200" dirty="0">
              <a:latin typeface="Calibri" charset="0"/>
            </a:endParaRPr>
          </a:p>
          <a:p>
            <a:pPr>
              <a:defRPr/>
            </a:pPr>
            <a:endParaRPr lang="en-GB" sz="2200" dirty="0">
              <a:latin typeface="Calibri" charset="0"/>
            </a:endParaRPr>
          </a:p>
          <a:p>
            <a:pPr marL="0" indent="0">
              <a:buNone/>
              <a:defRPr/>
            </a:pPr>
            <a:endParaRPr lang="en-GB" sz="2200" dirty="0"/>
          </a:p>
          <a:p>
            <a:pPr marL="0" indent="0">
              <a:buNone/>
              <a:defRPr/>
            </a:pPr>
            <a:endParaRPr lang="en-GB" sz="2400" dirty="0"/>
          </a:p>
          <a:p>
            <a:pPr marL="0" indent="0" eaLnBrk="1" hangingPunct="1">
              <a:buFont typeface="Arial" charset="0"/>
              <a:buNone/>
              <a:defRPr/>
            </a:pPr>
            <a:endParaRPr lang="en-GB" sz="2000" dirty="0"/>
          </a:p>
          <a:p>
            <a:pPr marL="0" indent="0" eaLnBrk="1" hangingPunct="1">
              <a:buFont typeface="Arial" charset="0"/>
              <a:buNone/>
              <a:defRPr/>
            </a:pPr>
            <a:endParaRPr lang="en-US" sz="2600" dirty="0">
              <a:cs typeface="Arial"/>
            </a:endParaRPr>
          </a:p>
          <a:p>
            <a:pPr marL="0" indent="0" eaLnBrk="1" hangingPunct="1">
              <a:buFont typeface="Arial" charset="0"/>
              <a:buNone/>
              <a:defRPr/>
            </a:pPr>
            <a:endParaRPr lang="en-US" sz="2400" dirty="0">
              <a:cs typeface="Arial"/>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215900" y="368300"/>
            <a:ext cx="8712200" cy="685800"/>
          </a:xfrm>
          <a:prstGeom prst="roundRect">
            <a:avLst/>
          </a:prstGeom>
          <a:solidFill>
            <a:srgbClr val="0080FF"/>
          </a:solidFill>
          <a:ln>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0000"/>
                </a:solidFill>
              </a:rPr>
              <a:t>Education</a:t>
            </a:r>
          </a:p>
        </p:txBody>
      </p:sp>
      <p:graphicFrame>
        <p:nvGraphicFramePr>
          <p:cNvPr id="2" name="Chart 1"/>
          <p:cNvGraphicFramePr/>
          <p:nvPr>
            <p:extLst>
              <p:ext uri="{D42A27DB-BD31-4B8C-83A1-F6EECF244321}">
                <p14:modId xmlns:p14="http://schemas.microsoft.com/office/powerpoint/2010/main" val="41516876"/>
              </p:ext>
            </p:extLst>
          </p:nvPr>
        </p:nvGraphicFramePr>
        <p:xfrm>
          <a:off x="4000500" y="1752600"/>
          <a:ext cx="5461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1103523"/>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972</TotalTime>
  <Words>1701</Words>
  <Application>Microsoft Macintosh PowerPoint</Application>
  <PresentationFormat>On-screen Show (4:3)</PresentationFormat>
  <Paragraphs>182</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ＭＳ Ｐゴシック</vt:lpstr>
      <vt:lpstr>Arial</vt:lpstr>
      <vt:lpstr>Calibri</vt:lpstr>
      <vt:lpstr>Office Theme</vt:lpstr>
      <vt:lpstr>     </vt:lpstr>
      <vt:lpstr> Why do children become looked after?</vt:lpstr>
      <vt:lpstr> Age of children who started to be looked after during the year ending 31 March 2016</vt:lpstr>
      <vt:lpstr>Some outcomes of children in care in England </vt:lpstr>
      <vt:lpstr>But many people who grow up in care do very well</vt:lpstr>
      <vt:lpstr>PowerPoint Presentation</vt:lpstr>
      <vt:lpstr>Structures to support children in care’s education</vt:lpstr>
      <vt:lpstr>PowerPoint Presentation</vt:lpstr>
      <vt:lpstr>PowerPoint Presentation</vt:lpstr>
      <vt:lpstr>PowerPoint Presentation</vt:lpstr>
      <vt:lpstr>66% of the individual differences in GCSE scores  is explained by these factors</vt:lpstr>
      <vt:lpstr>Which ones made a difference?  (‘significant predictors’)</vt:lpstr>
      <vt:lpstr>What does this mean for young people?</vt:lpstr>
      <vt:lpstr>Factors affecting educational outcomes</vt:lpstr>
      <vt:lpstr>PowerPoint Presentation</vt:lpstr>
      <vt:lpstr>PowerPoint Presentation</vt:lpstr>
      <vt:lpstr>PowerPoint Presentation</vt:lpstr>
      <vt:lpstr>What can foster carers do?</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Health Experiences of Children and Young People in Care</dc:title>
  <dc:creator>Gemma-Louise Eustace</dc:creator>
  <cp:lastModifiedBy>Judy Sebba</cp:lastModifiedBy>
  <cp:revision>90</cp:revision>
  <cp:lastPrinted>2015-06-18T11:50:35Z</cp:lastPrinted>
  <dcterms:created xsi:type="dcterms:W3CDTF">2014-11-21T13:53:23Z</dcterms:created>
  <dcterms:modified xsi:type="dcterms:W3CDTF">2019-04-29T20:49:59Z</dcterms:modified>
</cp:coreProperties>
</file>