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5"/>
    <p:sldMasterId id="2147483672" r:id="rId6"/>
    <p:sldMasterId id="2147483674" r:id="rId7"/>
    <p:sldMasterId id="2147483676" r:id="rId8"/>
    <p:sldMasterId id="2147483678" r:id="rId9"/>
    <p:sldMasterId id="2147483665" r:id="rId10"/>
    <p:sldMasterId id="2147483648" r:id="rId11"/>
    <p:sldMasterId id="2147483680" r:id="rId12"/>
    <p:sldMasterId id="2147483682" r:id="rId13"/>
  </p:sldMasterIdLst>
  <p:notesMasterIdLst>
    <p:notesMasterId r:id="rId20"/>
  </p:notesMasterIdLst>
  <p:handoutMasterIdLst>
    <p:handoutMasterId r:id="rId21"/>
  </p:handoutMasterIdLst>
  <p:sldIdLst>
    <p:sldId id="301" r:id="rId14"/>
    <p:sldId id="302" r:id="rId15"/>
    <p:sldId id="259" r:id="rId16"/>
    <p:sldId id="267" r:id="rId17"/>
    <p:sldId id="270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B271FC1-A339-CF4B-A966-D525F5837C98}">
          <p14:sldIdLst>
            <p14:sldId id="301"/>
            <p14:sldId id="302"/>
            <p14:sldId id="259"/>
            <p14:sldId id="267"/>
            <p14:sldId id="270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24" autoAdjust="0"/>
    <p:restoredTop sz="80322" autoAdjust="0"/>
  </p:normalViewPr>
  <p:slideViewPr>
    <p:cSldViewPr snapToGrid="0" snapToObjects="1" showGuides="1">
      <p:cViewPr varScale="1">
        <p:scale>
          <a:sx n="55" d="100"/>
          <a:sy n="55" d="100"/>
        </p:scale>
        <p:origin x="1296" y="60"/>
      </p:cViewPr>
      <p:guideLst>
        <p:guide orient="horz" pos="2160"/>
        <p:guide pos="28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606"/>
    </p:cViewPr>
  </p:sorterViewPr>
  <p:notesViewPr>
    <p:cSldViewPr snapToGrid="0" snapToObjects="1">
      <p:cViewPr varScale="1">
        <p:scale>
          <a:sx n="55" d="100"/>
          <a:sy n="55" d="100"/>
        </p:scale>
        <p:origin x="-285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5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2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6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AC556-96A6-864D-A8E4-9FDAFCC465EE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443B4-D2D2-994D-8EDB-5C604DAC5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06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70F0C-BD2D-9E43-986D-52293E84F7D6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E70C-C207-8D4D-8FD4-1F1AF9ACD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262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Alternative title page suitable for Structured Conversation  training in primary school.</a:t>
            </a:r>
          </a:p>
          <a:p>
            <a:endParaRPr lang="en-GB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INTRO: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the School Champion to introduce the session and remind colleagues which priorities have been identified by the Needs Analysis. Remind colleagues they will run structured Conversations with the parents/carers/carers of the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pupils.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Remind colleagues about the clear links established between parental engagement and their children’s achievements. These have led to governmental commitment to improving the experience for families which are more vulnerable.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3AED3-CD3B-4191-8557-52F68EAEF877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7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by the end of the training, teachers</a:t>
            </a:r>
            <a:r>
              <a:rPr lang="en-GB" baseline="0" dirty="0"/>
              <a:t> should feel confident to invite parents to, and hold Structured Conversations with, parents and carers.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session is very much a skills practise session and there will be a lot of working together in small groups practising skills and giving each other feedback.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for participants to learn the skills of the structured conversation, it is not useful or instructive to employ methods of role-play. Participants should therefore be prepared to discuss genuine issues at an appropriate level in order to provide material for all to practise with, for example: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Show SC Training film 2’s  Introduction here…..</a:t>
            </a:r>
          </a:p>
          <a:p>
            <a:r>
              <a:rPr lang="en-GB" dirty="0"/>
              <a:t>There are two films, which the</a:t>
            </a:r>
            <a:r>
              <a:rPr lang="en-GB" baseline="0" dirty="0"/>
              <a:t> facilitator may use. The first shows genuine families. The second focuses more on the techniques. Some ACs like to interchange and use extracts from both films.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E70C-C207-8D4D-8FD4-1F1AF9ACDF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7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Share Aims.</a:t>
            </a:r>
          </a:p>
          <a:p>
            <a:r>
              <a:rPr lang="en-GB" dirty="0"/>
              <a:t>NB The link to the Structured Co0nversations films on the</a:t>
            </a:r>
            <a:r>
              <a:rPr lang="en-GB" baseline="0" dirty="0"/>
              <a:t> Achievement for All website   can be found on slide 9 where the practical training begins.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E70C-C207-8D4D-8FD4-1F1AF9ACDF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39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is important for teachers to listen more and talk (or try to influence) less.</a:t>
            </a:r>
          </a:p>
          <a:p>
            <a:r>
              <a:rPr lang="en-GB" dirty="0"/>
              <a:t>Show Introduction of Film 1 here….with parents describing why they found Structured Conversations useful.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E70C-C207-8D4D-8FD4-1F1AF9ACDF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1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29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74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46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471083"/>
            <a:ext cx="8229600" cy="381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367338"/>
            <a:ext cx="8229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03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422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75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srgbClr val="3C3C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>
                <a:solidFill>
                  <a:srgbClr val="3C3C3C"/>
                </a:solidFill>
              </a:rPr>
              <a:t>Achievement for All 3As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75EC6B-8E16-4FEE-9119-26E30BCA739E}" type="slidenum">
              <a:rPr lang="en-GB">
                <a:solidFill>
                  <a:srgbClr val="3C3C3C"/>
                </a:solidFill>
              </a:rPr>
              <a:pPr/>
              <a:t>‹#›</a:t>
            </a:fld>
            <a:endParaRPr lang="en-GB">
              <a:solidFill>
                <a:srgbClr val="3C3C3C"/>
              </a:solidFill>
            </a:endParaRPr>
          </a:p>
        </p:txBody>
      </p:sp>
      <p:pic>
        <p:nvPicPr>
          <p:cNvPr id="8" name="Picture 7" descr="AfA charity 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877272"/>
            <a:ext cx="3563888" cy="74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27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5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73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9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1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57200" y="2592000"/>
            <a:ext cx="6155871" cy="1193302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CHAPTER SLIDE, TITLE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3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5833"/>
            <a:ext cx="8229600" cy="474133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1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4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1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1365991"/>
            <a:ext cx="5834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b="0" i="0" kern="1200" dirty="0">
              <a:solidFill>
                <a:schemeClr val="bg2"/>
              </a:solidFill>
              <a:effectLst/>
              <a:latin typeface="Arial"/>
              <a:ea typeface="+mn-ea"/>
              <a:cs typeface="Arial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9918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375561"/>
            <a:ext cx="1997527" cy="288413"/>
          </a:xfrm>
          <a:prstGeom prst="rect">
            <a:avLst/>
          </a:prstGeom>
        </p:spPr>
      </p:pic>
      <p:pic>
        <p:nvPicPr>
          <p:cNvPr id="19" name="Picture 18" descr="PPT_Master_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900"/>
            <a:ext cx="91440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78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sldNum="0"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1365991"/>
            <a:ext cx="5834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0" kern="1200" dirty="0">
                <a:solidFill>
                  <a:schemeClr val="bg2"/>
                </a:solidFill>
                <a:effectLst/>
                <a:latin typeface="Arial"/>
                <a:ea typeface="+mn-ea"/>
                <a:cs typeface="Arial"/>
              </a:rPr>
              <a:t>27 November 2013</a:t>
            </a:r>
            <a:endParaRPr lang="en-GB" sz="900" b="0" i="0" kern="1200" dirty="0">
              <a:solidFill>
                <a:schemeClr val="bg2"/>
              </a:solidFill>
              <a:effectLst/>
              <a:latin typeface="Arial"/>
              <a:ea typeface="+mn-ea"/>
              <a:cs typeface="Arial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9918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  <p:pic>
        <p:nvPicPr>
          <p:cNvPr id="15" name="Picture 14" descr="RGB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900"/>
            <a:ext cx="91440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9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1365991"/>
            <a:ext cx="5834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0" kern="1200" dirty="0">
                <a:solidFill>
                  <a:schemeClr val="bg2"/>
                </a:solidFill>
                <a:effectLst/>
                <a:latin typeface="Arial"/>
                <a:ea typeface="+mn-ea"/>
                <a:cs typeface="Arial"/>
              </a:rPr>
              <a:t>27 November 2013</a:t>
            </a:r>
            <a:endParaRPr lang="en-GB" sz="900" b="0" i="0" kern="1200" dirty="0">
              <a:solidFill>
                <a:schemeClr val="bg2"/>
              </a:solidFill>
              <a:effectLst/>
              <a:latin typeface="Arial"/>
              <a:ea typeface="+mn-ea"/>
              <a:cs typeface="Arial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9918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  <p:pic>
        <p:nvPicPr>
          <p:cNvPr id="15" name="Picture 14" descr="RGB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900"/>
            <a:ext cx="91440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6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1365991"/>
            <a:ext cx="5834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0" kern="1200" dirty="0">
                <a:solidFill>
                  <a:schemeClr val="bg2"/>
                </a:solidFill>
                <a:effectLst/>
                <a:latin typeface="Arial"/>
                <a:ea typeface="+mn-ea"/>
                <a:cs typeface="Arial"/>
              </a:rPr>
              <a:t>27 November 2013</a:t>
            </a:r>
            <a:endParaRPr lang="en-GB" sz="900" b="0" i="0" kern="1200" dirty="0">
              <a:solidFill>
                <a:schemeClr val="bg2"/>
              </a:solidFill>
              <a:effectLst/>
              <a:latin typeface="Arial"/>
              <a:ea typeface="+mn-ea"/>
              <a:cs typeface="Arial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9918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  <p:pic>
        <p:nvPicPr>
          <p:cNvPr id="15" name="Picture 14" descr="RGB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900"/>
            <a:ext cx="91440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94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1365991"/>
            <a:ext cx="5834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0" kern="1200" dirty="0">
                <a:solidFill>
                  <a:schemeClr val="bg2"/>
                </a:solidFill>
                <a:effectLst/>
                <a:latin typeface="Arial"/>
                <a:ea typeface="+mn-ea"/>
                <a:cs typeface="Arial"/>
              </a:rPr>
              <a:t>27 November 2013</a:t>
            </a:r>
            <a:endParaRPr lang="en-GB" sz="900" b="0" i="0" kern="1200" dirty="0">
              <a:solidFill>
                <a:schemeClr val="bg2"/>
              </a:solidFill>
              <a:effectLst/>
              <a:latin typeface="Arial"/>
              <a:ea typeface="+mn-ea"/>
              <a:cs typeface="Arial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9918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  <p:pic>
        <p:nvPicPr>
          <p:cNvPr id="15" name="Picture 14" descr="RGB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  <p:pic>
        <p:nvPicPr>
          <p:cNvPr id="19" name="Picture 18" descr="PPT_Master_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900"/>
            <a:ext cx="9144000" cy="5118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4281715"/>
            <a:ext cx="4372429" cy="168728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7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2385786"/>
            <a:ext cx="6821714" cy="16872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Placeholder 12"/>
          <p:cNvSpPr>
            <a:spLocks noGrp="1"/>
          </p:cNvSpPr>
          <p:nvPr>
            <p:ph type="title"/>
          </p:nvPr>
        </p:nvSpPr>
        <p:spPr>
          <a:xfrm>
            <a:off x="457200" y="2592000"/>
            <a:ext cx="6364514" cy="134801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CHAPTER SLIDE, TITLE TO RUN OVER TWO LINES.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" y="1158786"/>
            <a:ext cx="82080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RGB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64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0584"/>
            <a:ext cx="8229600" cy="4845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7832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SLIDE TITLE, TO RUN OVER TWO LINES.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1158786"/>
            <a:ext cx="82080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RGB Logo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1158786"/>
            <a:ext cx="9144000" cy="569921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7200" y="1158786"/>
            <a:ext cx="82080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RGB Log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  <p:sp>
        <p:nvSpPr>
          <p:cNvPr id="7" name="Title 5"/>
          <p:cNvSpPr txBox="1">
            <a:spLocks/>
          </p:cNvSpPr>
          <p:nvPr/>
        </p:nvSpPr>
        <p:spPr>
          <a:xfrm>
            <a:off x="457200" y="5941786"/>
            <a:ext cx="6155871" cy="62835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Achievement for All 3As, St Anne’s House, Oxford Square, Newbury, Berkshire, RG14 1JQ</a:t>
            </a:r>
          </a:p>
          <a:p>
            <a:r>
              <a:rPr lang="en-GB" dirty="0"/>
              <a:t>Achievement for All 3As is a registered charity, number 1142154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457200" y="5619427"/>
            <a:ext cx="6155871" cy="32235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dirty="0"/>
              <a:t>www.afa3as.org.uk</a:t>
            </a:r>
            <a:endParaRPr lang="en-US" sz="1200" b="1" dirty="0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457201" y="3428999"/>
            <a:ext cx="5393870" cy="188685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tx2"/>
                </a:solidFill>
              </a:rPr>
              <a:t>Transforming the lives of vulnerable children, young people and their families by raising educational aspirations, access and achievement.</a:t>
            </a:r>
          </a:p>
          <a:p>
            <a:endParaRPr lang="en-GB" sz="1800" dirty="0">
              <a:solidFill>
                <a:schemeClr val="tx2"/>
              </a:solidFill>
            </a:endParaRPr>
          </a:p>
          <a:p>
            <a:r>
              <a:rPr lang="en-GB" sz="1000" dirty="0">
                <a:solidFill>
                  <a:schemeClr val="tx2"/>
                </a:solidFill>
              </a:rPr>
              <a:t>EMAIL:	</a:t>
            </a:r>
            <a:r>
              <a:rPr lang="en-GB" sz="1500" b="1" dirty="0">
                <a:solidFill>
                  <a:schemeClr val="tx2"/>
                </a:solidFill>
              </a:rPr>
              <a:t>enquiries@afa3as.org.uk</a:t>
            </a:r>
          </a:p>
          <a:p>
            <a:r>
              <a:rPr lang="en-GB" sz="1000" dirty="0">
                <a:solidFill>
                  <a:schemeClr val="tx2"/>
                </a:solidFill>
              </a:rPr>
              <a:t>CALL:	</a:t>
            </a:r>
            <a:r>
              <a:rPr lang="en-GB" sz="1500" b="1" dirty="0">
                <a:solidFill>
                  <a:schemeClr val="tx2"/>
                </a:solidFill>
              </a:rPr>
              <a:t>01635 279 49</a:t>
            </a:r>
            <a:endParaRPr lang="en-US" sz="1500" b="1" dirty="0">
              <a:solidFill>
                <a:schemeClr val="tx2"/>
              </a:solidFill>
            </a:endParaRPr>
          </a:p>
        </p:txBody>
      </p:sp>
      <p:sp>
        <p:nvSpPr>
          <p:cNvPr id="10" name="Title 5"/>
          <p:cNvSpPr txBox="1">
            <a:spLocks/>
          </p:cNvSpPr>
          <p:nvPr/>
        </p:nvSpPr>
        <p:spPr>
          <a:xfrm>
            <a:off x="457201" y="1533069"/>
            <a:ext cx="5393870" cy="188685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GB" sz="5500" b="1" dirty="0">
                <a:solidFill>
                  <a:schemeClr val="tx2"/>
                </a:solidFill>
              </a:rPr>
              <a:t>ACHIEVEMENT</a:t>
            </a:r>
          </a:p>
          <a:p>
            <a:pPr>
              <a:lnSpc>
                <a:spcPct val="90000"/>
              </a:lnSpc>
            </a:pPr>
            <a:r>
              <a:rPr lang="en-GB" sz="5500" b="1" dirty="0">
                <a:solidFill>
                  <a:schemeClr val="tx2"/>
                </a:solidFill>
              </a:rPr>
              <a:t>FOR ALL 3As </a:t>
            </a:r>
            <a:endParaRPr lang="en-US" sz="55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8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2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75561"/>
            <a:ext cx="5929086" cy="99187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dirty="0"/>
              <a:t>PRESENTATION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  <p:pic>
        <p:nvPicPr>
          <p:cNvPr id="15" name="Picture 14" descr="RGB 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999" y="375561"/>
            <a:ext cx="1997529" cy="28841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900"/>
            <a:ext cx="91440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6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hf sldNum="0"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ctcare.org.uk/content/uploads/2019/03/TACT-Language-that-cares-2019_onlin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faeducation.org/free-dt-resource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sz="3200" dirty="0">
                <a:latin typeface="Arial" pitchFamily="34" charset="0"/>
                <a:cs typeface="Arial" pitchFamily="34" charset="0"/>
              </a:rPr>
              <a:t>Achievement for All </a:t>
            </a:r>
            <a:br>
              <a:rPr lang="en-GB" sz="3200" dirty="0">
                <a:latin typeface="Arial" pitchFamily="34" charset="0"/>
                <a:cs typeface="Arial" pitchFamily="34" charset="0"/>
              </a:rPr>
            </a:br>
            <a:br>
              <a:rPr lang="en-GB" sz="3200" dirty="0">
                <a:latin typeface="Arial" pitchFamily="34" charset="0"/>
                <a:cs typeface="Arial" pitchFamily="34" charset="0"/>
              </a:rPr>
            </a:br>
            <a:endParaRPr lang="en-GB" sz="3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667250" cy="365125"/>
          </a:xfrm>
          <a:prstGeom prst="rect">
            <a:avLst/>
          </a:prstGeom>
        </p:spPr>
        <p:txBody>
          <a:bodyPr/>
          <a:lstStyle/>
          <a:p>
            <a:r>
              <a:rPr lang="en-GB" sz="1200">
                <a:solidFill>
                  <a:srgbClr val="3C3C3C"/>
                </a:solidFill>
              </a:rPr>
              <a:t>Achievement for All 3As</a:t>
            </a:r>
            <a:endParaRPr lang="en-GB" sz="1200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5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935E32-C34E-4F4A-8EC0-03FD5D81B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understand the purpose and process of a STEEP analysis</a:t>
            </a:r>
          </a:p>
          <a:p>
            <a:r>
              <a:rPr lang="en-GB" dirty="0"/>
              <a:t>To consider the barriers and solutions raised</a:t>
            </a:r>
          </a:p>
          <a:p>
            <a:r>
              <a:rPr lang="en-GB" dirty="0"/>
              <a:t>To consider how these affect your role and what you can take from these solutions to improve outcomes for children who are looked after.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B75EB0-840D-4A03-928B-BB6F1E422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</p:spTree>
    <p:extLst>
      <p:ext uri="{BB962C8B-B14F-4D97-AF65-F5344CB8AC3E}">
        <p14:creationId xmlns:p14="http://schemas.microsoft.com/office/powerpoint/2010/main" val="108460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787236"/>
            <a:ext cx="8229600" cy="3886200"/>
          </a:xfrm>
        </p:spPr>
        <p:txBody>
          <a:bodyPr>
            <a:normAutofit/>
          </a:bodyPr>
          <a:lstStyle/>
          <a:p>
            <a:br>
              <a:rPr lang="en-GB" dirty="0"/>
            </a:br>
            <a:endParaRPr lang="en-GB" dirty="0"/>
          </a:p>
          <a:p>
            <a:br>
              <a:rPr lang="en-GB" sz="2800" dirty="0"/>
            </a:br>
            <a:endParaRPr lang="en-GB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Aims</a:t>
            </a:r>
            <a:r>
              <a:rPr lang="en-US" sz="2400" dirty="0"/>
              <a:t> of the Workshop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C69B05-1A90-4EF7-8450-CF104699847F}"/>
              </a:ext>
            </a:extLst>
          </p:cNvPr>
          <p:cNvSpPr/>
          <p:nvPr/>
        </p:nvSpPr>
        <p:spPr>
          <a:xfrm>
            <a:off x="1072661" y="1802204"/>
            <a:ext cx="699867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 the 2014-15 academic year, the </a:t>
            </a:r>
            <a:r>
              <a:rPr lang="en-GB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</a:t>
            </a:r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Project Team collected data produced as part of twenty STEEP sessions and conducted a thematic analysis of the barriers and solutions to the educational attainment of CLA that were identified. </a:t>
            </a:r>
            <a:b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STEEP analysis is a highly effective way to pinpoint barriers to achievement for looked after children, either as individuals or as a cohort, and to start to identify and plan the implementation of possible solutions.  </a:t>
            </a:r>
            <a:b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STEEP approach is a multi-agency action planning approach and can be used to pool the experience and knowledge of a diverse group in a structured format.​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41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604435"/>
            <a:ext cx="8229600" cy="4307994"/>
          </a:xfrm>
        </p:spPr>
        <p:txBody>
          <a:bodyPr>
            <a:noAutofit/>
          </a:bodyPr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STEEP?​​</a:t>
            </a:r>
          </a:p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STEEP stands for Social, Technical, Educational, Environmental​, and Psychological. </a:t>
            </a:r>
            <a:b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STEEP analysis is a tool that audits the influences on, and environment of, a setting and its learners.  </a:t>
            </a:r>
          </a:p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 factors are the elements that relate to the social environment and ‘lifestyle’ experienced by learners. </a:t>
            </a:r>
          </a:p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 factors are the elements that relate to access and use of technology and information. </a:t>
            </a:r>
            <a:b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 factors are elements within the school or college environment.</a:t>
            </a:r>
            <a:b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 factors are the physical spaces within which a child/young person lives.</a:t>
            </a:r>
            <a:b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 factors are the personal psychological circumstances of children/young people.​​</a:t>
            </a:r>
          </a:p>
          <a:p>
            <a:b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information is then used to establish ways to overcome barriers. </a:t>
            </a:r>
          </a:p>
          <a:p>
            <a:br>
              <a:rPr lang="en-GB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What are the aims of effective conversations and target setting?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220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510916"/>
            <a:ext cx="8229600" cy="4741334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https://www.tactcare.org.uk/content/uploads/2019/03/TACT-Language-that-cares-2019_online.pdf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https://afaeducation.org/free-dt-resources/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Reflections, thoughts and support</a:t>
            </a:r>
          </a:p>
        </p:txBody>
      </p:sp>
    </p:spTree>
    <p:extLst>
      <p:ext uri="{BB962C8B-B14F-4D97-AF65-F5344CB8AC3E}">
        <p14:creationId xmlns:p14="http://schemas.microsoft.com/office/powerpoint/2010/main" val="97220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799011"/>
      </p:ext>
    </p:extLst>
  </p:cSld>
  <p:clrMapOvr>
    <a:masterClrMapping/>
  </p:clrMapOvr>
</p:sld>
</file>

<file path=ppt/theme/theme1.xml><?xml version="1.0" encoding="utf-8"?>
<a:theme xmlns:a="http://schemas.openxmlformats.org/drawingml/2006/main" name="AFA_3As_Master_Pres">
  <a:themeElements>
    <a:clrScheme name="AFA_2013">
      <a:dk1>
        <a:srgbClr val="3C3C3C"/>
      </a:dk1>
      <a:lt1>
        <a:sysClr val="window" lastClr="FFFFFF"/>
      </a:lt1>
      <a:dk2>
        <a:srgbClr val="004B87"/>
      </a:dk2>
      <a:lt2>
        <a:srgbClr val="009FDF"/>
      </a:lt2>
      <a:accent1>
        <a:srgbClr val="830065"/>
      </a:accent1>
      <a:accent2>
        <a:srgbClr val="BE4D00"/>
      </a:accent2>
      <a:accent3>
        <a:srgbClr val="0093B2"/>
      </a:accent3>
      <a:accent4>
        <a:srgbClr val="008578"/>
      </a:accent4>
      <a:accent5>
        <a:srgbClr val="48A23F"/>
      </a:accent5>
      <a:accent6>
        <a:srgbClr val="7566A0"/>
      </a:accent6>
      <a:hlink>
        <a:srgbClr val="009FDF"/>
      </a:hlink>
      <a:folHlink>
        <a:srgbClr val="004B8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FA Presentation title 02">
  <a:themeElements>
    <a:clrScheme name="AFA_2013">
      <a:dk1>
        <a:srgbClr val="3C3C3C"/>
      </a:dk1>
      <a:lt1>
        <a:sysClr val="window" lastClr="FFFFFF"/>
      </a:lt1>
      <a:dk2>
        <a:srgbClr val="004B87"/>
      </a:dk2>
      <a:lt2>
        <a:srgbClr val="009FDF"/>
      </a:lt2>
      <a:accent1>
        <a:srgbClr val="830065"/>
      </a:accent1>
      <a:accent2>
        <a:srgbClr val="BE4D00"/>
      </a:accent2>
      <a:accent3>
        <a:srgbClr val="0093B2"/>
      </a:accent3>
      <a:accent4>
        <a:srgbClr val="008578"/>
      </a:accent4>
      <a:accent5>
        <a:srgbClr val="48A23F"/>
      </a:accent5>
      <a:accent6>
        <a:srgbClr val="7566A0"/>
      </a:accent6>
      <a:hlink>
        <a:srgbClr val="009FDF"/>
      </a:hlink>
      <a:folHlink>
        <a:srgbClr val="004B8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AFA Presentation title 03">
  <a:themeElements>
    <a:clrScheme name="AFA_2013">
      <a:dk1>
        <a:srgbClr val="3C3C3C"/>
      </a:dk1>
      <a:lt1>
        <a:sysClr val="window" lastClr="FFFFFF"/>
      </a:lt1>
      <a:dk2>
        <a:srgbClr val="004B87"/>
      </a:dk2>
      <a:lt2>
        <a:srgbClr val="009FDF"/>
      </a:lt2>
      <a:accent1>
        <a:srgbClr val="830065"/>
      </a:accent1>
      <a:accent2>
        <a:srgbClr val="BE4D00"/>
      </a:accent2>
      <a:accent3>
        <a:srgbClr val="0093B2"/>
      </a:accent3>
      <a:accent4>
        <a:srgbClr val="008578"/>
      </a:accent4>
      <a:accent5>
        <a:srgbClr val="48A23F"/>
      </a:accent5>
      <a:accent6>
        <a:srgbClr val="7566A0"/>
      </a:accent6>
      <a:hlink>
        <a:srgbClr val="009FDF"/>
      </a:hlink>
      <a:folHlink>
        <a:srgbClr val="004B8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AFA Presentation title 04">
  <a:themeElements>
    <a:clrScheme name="AFA_2013">
      <a:dk1>
        <a:srgbClr val="3C3C3C"/>
      </a:dk1>
      <a:lt1>
        <a:sysClr val="window" lastClr="FFFFFF"/>
      </a:lt1>
      <a:dk2>
        <a:srgbClr val="004B87"/>
      </a:dk2>
      <a:lt2>
        <a:srgbClr val="009FDF"/>
      </a:lt2>
      <a:accent1>
        <a:srgbClr val="830065"/>
      </a:accent1>
      <a:accent2>
        <a:srgbClr val="BE4D00"/>
      </a:accent2>
      <a:accent3>
        <a:srgbClr val="0093B2"/>
      </a:accent3>
      <a:accent4>
        <a:srgbClr val="008578"/>
      </a:accent4>
      <a:accent5>
        <a:srgbClr val="48A23F"/>
      </a:accent5>
      <a:accent6>
        <a:srgbClr val="7566A0"/>
      </a:accent6>
      <a:hlink>
        <a:srgbClr val="009FDF"/>
      </a:hlink>
      <a:folHlink>
        <a:srgbClr val="004B8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Joint Branding">
  <a:themeElements>
    <a:clrScheme name="AFA_2013">
      <a:dk1>
        <a:srgbClr val="3C3C3C"/>
      </a:dk1>
      <a:lt1>
        <a:sysClr val="window" lastClr="FFFFFF"/>
      </a:lt1>
      <a:dk2>
        <a:srgbClr val="004B87"/>
      </a:dk2>
      <a:lt2>
        <a:srgbClr val="009FDF"/>
      </a:lt2>
      <a:accent1>
        <a:srgbClr val="830065"/>
      </a:accent1>
      <a:accent2>
        <a:srgbClr val="BE4D00"/>
      </a:accent2>
      <a:accent3>
        <a:srgbClr val="0093B2"/>
      </a:accent3>
      <a:accent4>
        <a:srgbClr val="008578"/>
      </a:accent4>
      <a:accent5>
        <a:srgbClr val="48A23F"/>
      </a:accent5>
      <a:accent6>
        <a:srgbClr val="7566A0"/>
      </a:accent6>
      <a:hlink>
        <a:srgbClr val="009FDF"/>
      </a:hlink>
      <a:folHlink>
        <a:srgbClr val="004B8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AFA Title Slide">
  <a:themeElements>
    <a:clrScheme name="AFA Colourway">
      <a:dk1>
        <a:srgbClr val="09416B"/>
      </a:dk1>
      <a:lt1>
        <a:sysClr val="window" lastClr="FFFFFF"/>
      </a:lt1>
      <a:dk2>
        <a:srgbClr val="09416B"/>
      </a:dk2>
      <a:lt2>
        <a:srgbClr val="FFFFFE"/>
      </a:lt2>
      <a:accent1>
        <a:srgbClr val="0092D2"/>
      </a:accent1>
      <a:accent2>
        <a:srgbClr val="20A9C2"/>
      </a:accent2>
      <a:accent3>
        <a:srgbClr val="008F7B"/>
      </a:accent3>
      <a:accent4>
        <a:srgbClr val="5D9B40"/>
      </a:accent4>
      <a:accent5>
        <a:srgbClr val="DA5120"/>
      </a:accent5>
      <a:accent6>
        <a:srgbClr val="5E1349"/>
      </a:accent6>
      <a:hlink>
        <a:srgbClr val="0092D2"/>
      </a:hlink>
      <a:folHlink>
        <a:srgbClr val="0941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AfA Slides">
  <a:themeElements>
    <a:clrScheme name="AFA_2013">
      <a:dk1>
        <a:srgbClr val="3C3C3C"/>
      </a:dk1>
      <a:lt1>
        <a:sysClr val="window" lastClr="FFFFFF"/>
      </a:lt1>
      <a:dk2>
        <a:srgbClr val="004B87"/>
      </a:dk2>
      <a:lt2>
        <a:srgbClr val="009FDF"/>
      </a:lt2>
      <a:accent1>
        <a:srgbClr val="830065"/>
      </a:accent1>
      <a:accent2>
        <a:srgbClr val="BE4D00"/>
      </a:accent2>
      <a:accent3>
        <a:srgbClr val="0093B2"/>
      </a:accent3>
      <a:accent4>
        <a:srgbClr val="008578"/>
      </a:accent4>
      <a:accent5>
        <a:srgbClr val="48A23F"/>
      </a:accent5>
      <a:accent6>
        <a:srgbClr val="7566A0"/>
      </a:accent6>
      <a:hlink>
        <a:srgbClr val="009FDF"/>
      </a:hlink>
      <a:folHlink>
        <a:srgbClr val="004B8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AFA Contact Details">
  <a:themeElements>
    <a:clrScheme name="AFA Colourway">
      <a:dk1>
        <a:srgbClr val="09416B"/>
      </a:dk1>
      <a:lt1>
        <a:sysClr val="window" lastClr="FFFFFF"/>
      </a:lt1>
      <a:dk2>
        <a:srgbClr val="09416B"/>
      </a:dk2>
      <a:lt2>
        <a:srgbClr val="FFFFFE"/>
      </a:lt2>
      <a:accent1>
        <a:srgbClr val="0092D2"/>
      </a:accent1>
      <a:accent2>
        <a:srgbClr val="20A9C2"/>
      </a:accent2>
      <a:accent3>
        <a:srgbClr val="008F7B"/>
      </a:accent3>
      <a:accent4>
        <a:srgbClr val="5D9B40"/>
      </a:accent4>
      <a:accent5>
        <a:srgbClr val="DA5120"/>
      </a:accent5>
      <a:accent6>
        <a:srgbClr val="5E1349"/>
      </a:accent6>
      <a:hlink>
        <a:srgbClr val="0092D2"/>
      </a:hlink>
      <a:folHlink>
        <a:srgbClr val="0941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1_AFA Presentation title 02">
  <a:themeElements>
    <a:clrScheme name="AFA_2013">
      <a:dk1>
        <a:srgbClr val="3C3C3C"/>
      </a:dk1>
      <a:lt1>
        <a:sysClr val="window" lastClr="FFFFFF"/>
      </a:lt1>
      <a:dk2>
        <a:srgbClr val="004B87"/>
      </a:dk2>
      <a:lt2>
        <a:srgbClr val="009FDF"/>
      </a:lt2>
      <a:accent1>
        <a:srgbClr val="830065"/>
      </a:accent1>
      <a:accent2>
        <a:srgbClr val="BE4D00"/>
      </a:accent2>
      <a:accent3>
        <a:srgbClr val="0093B2"/>
      </a:accent3>
      <a:accent4>
        <a:srgbClr val="008578"/>
      </a:accent4>
      <a:accent5>
        <a:srgbClr val="48A23F"/>
      </a:accent5>
      <a:accent6>
        <a:srgbClr val="7566A0"/>
      </a:accent6>
      <a:hlink>
        <a:srgbClr val="009FDF"/>
      </a:hlink>
      <a:folHlink>
        <a:srgbClr val="004B8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F1EA1D7E6A7E7A40B649239EADA74051000B8B6A243E530B4CAA77B762382FC9C5" ma:contentTypeVersion="72" ma:contentTypeDescription="" ma:contentTypeScope="" ma:versionID="9b294cd404529f0e57f669f03ef1b1ed">
  <xsd:schema xmlns:xsd="http://www.w3.org/2001/XMLSchema" xmlns:xs="http://www.w3.org/2001/XMLSchema" xmlns:p="http://schemas.microsoft.com/office/2006/metadata/properties" xmlns:ns2="6e56a03b-0bf2-4420-9f32-7471c23709d0" xmlns:ns3="cd058c2f-68c6-4988-b6d3-8d8d8642d5cf" xmlns:ns4="http://schemas.microsoft.com/sharepoint/v3/fields" targetNamespace="http://schemas.microsoft.com/office/2006/metadata/properties" ma:root="true" ma:fieldsID="c09f8713bfc8043501caedf83e98e9f4" ns2:_="" ns3:_="" ns4:_="">
    <xsd:import namespace="6e56a03b-0bf2-4420-9f32-7471c23709d0"/>
    <xsd:import namespace="cd058c2f-68c6-4988-b6d3-8d8d8642d5c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Bubble_x0020_Resource_x0020_Type" minOccurs="0"/>
                <xsd:element ref="ns2:Programme_x0020_Product" minOccurs="0"/>
                <xsd:element ref="ns2:Programme_x0020_Element" minOccurs="0"/>
                <xsd:element ref="ns2:Element_x0020_Modules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Product_x0020_Calculated" minOccurs="0"/>
                <xsd:element ref="ns2:Bubble_x0020_Approver1" minOccurs="0"/>
                <xsd:element ref="ns3:Toggle" minOccurs="0"/>
                <xsd:element ref="ns2:Bubble_x0020_Accessibiliyu" minOccurs="0"/>
                <xsd:element ref="ns3:Services" minOccurs="0"/>
                <xsd:element ref="ns4:_Version" minOccurs="0"/>
                <xsd:element ref="ns3:Product_x0020_Inde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6a03b-0bf2-4420-9f32-7471c23709d0" elementFormDefault="qualified">
    <xsd:import namespace="http://schemas.microsoft.com/office/2006/documentManagement/types"/>
    <xsd:import namespace="http://schemas.microsoft.com/office/infopath/2007/PartnerControls"/>
    <xsd:element name="Bubble_x0020_Resource_x0020_Type" ma:index="2" nillable="true" ma:displayName="Bubble Resource Type" ma:internalName="Bubble_x0020_Resource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Knowledge"/>
                    <xsd:enumeration value="Tools"/>
                  </xsd:restriction>
                </xsd:simpleType>
              </xsd:element>
            </xsd:sequence>
          </xsd:extension>
        </xsd:complexContent>
      </xsd:complexType>
    </xsd:element>
    <xsd:element name="Programme_x0020_Product" ma:index="3" nillable="true" ma:displayName="Bubble Programmes" ma:list="{a1f9a9c2-197f-4971-9662-24733e3e9113}" ma:internalName="Programme_x0020_Product" ma:showField="Title" ma:web="6e56a03b-0bf2-4420-9f32-7471c23709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rogramme_x0020_Element" ma:index="4" nillable="true" ma:displayName="Bubble Elements" ma:list="{eb387373-6e98-41b0-a238-fdadd47692a1}" ma:internalName="Programme_x0020_Element" ma:showField="Title" ma:web="6e56a03b-0bf2-4420-9f32-7471c23709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lement_x0020_Modules" ma:index="5" nillable="true" ma:displayName="Bubble Modules" ma:list="{ee5adbcb-966d-4063-bee3-02e2735cf873}" ma:internalName="Element_x0020_Modules" ma:showField="Title" ma:web="6e56a03b-0bf2-4420-9f32-7471c23709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1" nillable="true" ma:taxonomy="true" ma:internalName="TaxKeywordTaxHTField" ma:taxonomyFieldName="TaxKeyword" ma:displayName="Enterprise Keywords" ma:fieldId="{23f27201-bee3-471e-b2e7-b64fd8b7ca38}" ma:taxonomyMulti="true" ma:sspId="fdd6113f-ae88-4fcf-99ea-a191b297d26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ae05622e-0e0c-42a0-bc6e-d354656779c1}" ma:internalName="TaxCatchAll" ma:showField="CatchAllData" ma:web="6e56a03b-0bf2-4420-9f32-7471c23709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ubble_x0020_Approver1" ma:index="18" nillable="true" ma:displayName="Bubble Approver" ma:hidden="true" ma:list="UserInfo" ma:SharePointGroup="0" ma:internalName="Bubble_x0020_Approv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ubble_x0020_Accessibiliyu" ma:index="21" nillable="true" ma:displayName="Bubble Accessibility" ma:default="All" ma:format="Dropdown" ma:internalName="Bubble_x0020_Accessibiliyu">
      <xsd:simpleType>
        <xsd:restriction base="dms:Choice">
          <xsd:enumeration value="All"/>
          <xsd:enumeration value="Coaches Only"/>
          <xsd:enumeration value="Staff Only"/>
          <xsd:enumeration value="Staff and Coach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058c2f-68c6-4988-b6d3-8d8d8642d5cf" elementFormDefault="qualified">
    <xsd:import namespace="http://schemas.microsoft.com/office/2006/documentManagement/types"/>
    <xsd:import namespace="http://schemas.microsoft.com/office/infopath/2007/PartnerControls"/>
    <xsd:element name="Product_x0020_Calculated" ma:index="16" nillable="true" ma:displayName="Product Calculated" ma:hidden="true" ma:internalName="Product_x0020_Calculated" ma:readOnly="false">
      <xsd:simpleType>
        <xsd:restriction base="dms:Text">
          <xsd:maxLength value="255"/>
        </xsd:restriction>
      </xsd:simpleType>
    </xsd:element>
    <xsd:element name="Toggle" ma:index="20" nillable="true" ma:displayName="Toggle" ma:default="0" ma:internalName="Toggle">
      <xsd:simpleType>
        <xsd:restriction base="dms:Boolean"/>
      </xsd:simpleType>
    </xsd:element>
    <xsd:element name="Services" ma:index="23" nillable="true" ma:displayName="Services test Only" ma:internalName="Services">
      <xsd:simpleType>
        <xsd:restriction base="dms:Text">
          <xsd:maxLength value="255"/>
        </xsd:restriction>
      </xsd:simpleType>
    </xsd:element>
    <xsd:element name="Product_x0020_Index" ma:index="25" nillable="true" ma:displayName="Product Index" ma:internalName="Product_x0020_Index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24" nillable="true" ma:displayName="Version" ma:internalName="_Vers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bble_x0020_Accessibiliyu xmlns="6e56a03b-0bf2-4420-9f32-7471c23709d0">Staff and Coaches</Bubble_x0020_Accessibiliyu>
    <_Version xmlns="http://schemas.microsoft.com/sharepoint/v3/fields" xsi:nil="true"/>
    <Bubble_x0020_Resource_x0020_Type xmlns="6e56a03b-0bf2-4420-9f32-7471c23709d0">
      <Value>Tools</Value>
    </Bubble_x0020_Resource_x0020_Type>
    <Product_x0020_Calculated xmlns="cd058c2f-68c6-4988-b6d3-8d8d8642d5cf" xsi:nil="true"/>
    <Toggle xmlns="cd058c2f-68c6-4988-b6d3-8d8d8642d5cf">false</Toggle>
    <Bubble_x0020_Approver1 xmlns="6e56a03b-0bf2-4420-9f32-7471c23709d0">
      <UserInfo>
        <DisplayName>i:0#.f|membership|peter.hunt@afa3as.org.uk</DisplayName>
        <AccountId>195</AccountId>
        <AccountType/>
      </UserInfo>
      <UserInfo>
        <DisplayName>i:0#.f|membership|mark.curtin@afa3as.org.uk</DisplayName>
        <AccountId>137</AccountId>
        <AccountType/>
      </UserInfo>
      <UserInfo>
        <DisplayName>i:0#.f|membership|carey.bennet@afa3as.org.uk</DisplayName>
        <AccountId>123</AccountId>
        <AccountType/>
      </UserInfo>
      <UserInfo>
        <DisplayName>i:0#.f|membership|karen.iles@afa3as.org.uk</DisplayName>
        <AccountId>99</AccountId>
        <AccountType/>
      </UserInfo>
    </Bubble_x0020_Approver1>
    <Programme_x0020_Product xmlns="6e56a03b-0bf2-4420-9f32-7471c23709d0">
      <Value>14</Value>
    </Programme_x0020_Product>
    <TaxCatchAll xmlns="6e56a03b-0bf2-4420-9f32-7471c23709d0"/>
    <Programme_x0020_Element xmlns="6e56a03b-0bf2-4420-9f32-7471c23709d0">
      <Value>4</Value>
    </Programme_x0020_Element>
    <Services xmlns="cd058c2f-68c6-4988-b6d3-8d8d8642d5cf" xsi:nil="true"/>
    <TaxKeywordTaxHTField xmlns="6e56a03b-0bf2-4420-9f32-7471c23709d0">
      <Terms xmlns="http://schemas.microsoft.com/office/infopath/2007/PartnerControls"/>
    </TaxKeywordTaxHTField>
    <Element_x0020_Modules xmlns="6e56a03b-0bf2-4420-9f32-7471c23709d0">
      <Value>19</Value>
    </Element_x0020_Modules>
    <_dlc_DocId xmlns="6e56a03b-0bf2-4420-9f32-7471c23709d0">TKDUYMM6XSXW-108-349</_dlc_DocId>
    <_dlc_DocIdUrl xmlns="6e56a03b-0bf2-4420-9f32-7471c23709d0">
      <Url>https://afa3as.sharepoint.com/documents/_layouts/15/DocIdRedir.aspx?ID=TKDUYMM6XSXW-108-349</Url>
      <Description>TKDUYMM6XSXW-108-349</Description>
    </_dlc_DocIdUrl>
    <Product_x0020_Index xmlns="cd058c2f-68c6-4988-b6d3-8d8d8642d5cf">1</Product_x0020_Index>
  </documentManagement>
</p:properties>
</file>

<file path=customXml/itemProps1.xml><?xml version="1.0" encoding="utf-8"?>
<ds:datastoreItem xmlns:ds="http://schemas.openxmlformats.org/officeDocument/2006/customXml" ds:itemID="{DB04126A-DBE0-4B46-A79A-219C704DC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B167FE3-D78F-4D38-A98B-898C3034F4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FF9BE8-7498-4C2B-BA1B-F4715ACE90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56a03b-0bf2-4420-9f32-7471c23709d0"/>
    <ds:schemaRef ds:uri="cd058c2f-68c6-4988-b6d3-8d8d8642d5cf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888405D-F2BE-4C22-B1BA-C0F35CF56478}">
  <ds:schemaRefs>
    <ds:schemaRef ds:uri="http://schemas.microsoft.com/office/infopath/2007/PartnerControls"/>
    <ds:schemaRef ds:uri="cd058c2f-68c6-4988-b6d3-8d8d8642d5cf"/>
    <ds:schemaRef ds:uri="http://purl.org/dc/terms/"/>
    <ds:schemaRef ds:uri="http://schemas.microsoft.com/office/2006/documentManagement/types"/>
    <ds:schemaRef ds:uri="http://schemas.microsoft.com/sharepoint/v3/field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6e56a03b-0bf2-4420-9f32-7471c23709d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AFA_3As_Master_Pres</Template>
  <TotalTime>1241</TotalTime>
  <Words>424</Words>
  <Application>Microsoft Office PowerPoint</Application>
  <PresentationFormat>On-screen Show (4:3)</PresentationFormat>
  <Paragraphs>46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Calibri</vt:lpstr>
      <vt:lpstr>Times New Roman</vt:lpstr>
      <vt:lpstr>AFA_3As_Master_Pres</vt:lpstr>
      <vt:lpstr>AFA Presentation title 02</vt:lpstr>
      <vt:lpstr>AFA Presentation title 03</vt:lpstr>
      <vt:lpstr>AFA Presentation title 04</vt:lpstr>
      <vt:lpstr>Joint Branding</vt:lpstr>
      <vt:lpstr>AFA Title Slide</vt:lpstr>
      <vt:lpstr>AfA Slides</vt:lpstr>
      <vt:lpstr>AFA Contact Details</vt:lpstr>
      <vt:lpstr>1_AFA Presentation title 02</vt:lpstr>
      <vt:lpstr>Achievement for All   </vt:lpstr>
      <vt:lpstr>Aims</vt:lpstr>
      <vt:lpstr>Aims of the Workshop</vt:lpstr>
      <vt:lpstr>What are the aims of effective conversations and target setting?</vt:lpstr>
      <vt:lpstr>Reflections, thoughts and support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Hunter</dc:creator>
  <cp:keywords/>
  <cp:lastModifiedBy>Laura Stagg</cp:lastModifiedBy>
  <cp:revision>62</cp:revision>
  <dcterms:created xsi:type="dcterms:W3CDTF">2014-02-21T12:24:44Z</dcterms:created>
  <dcterms:modified xsi:type="dcterms:W3CDTF">2019-05-07T09:11:12Z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0x010100F1EA1D7E6A7E7A40B649239EADA74051000B8B6A243E530B4CAA77B762382FC9C5</vt:lpwstr>
  </property>
  <property fmtid="{D5CDD505-2E9C-101B-9397-08002B2CF9AE}" pid="3" name="_dlc_DocIdItemGuid">
    <vt:lpwstr>49a3ea98-fdc7-40c7-a008-594680c52675</vt:lpwstr>
  </property>
  <property fmtid="{D5CDD505-2E9C-101B-9397-08002B2CF9AE}" pid="4" name="TaxKeyword">
    <vt:lpwstr/>
  </property>
  <property fmtid="{D5CDD505-2E9C-101B-9397-08002B2CF9AE}" pid="5" name="WorkflowChangePath">
    <vt:lpwstr>f169212f-cf43-4b0c-afa7-e0f40cd0f58f,4;</vt:lpwstr>
  </property>
</Properties>
</file>