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3"/>
  </p:notesMasterIdLst>
  <p:sldIdLst>
    <p:sldId id="524" r:id="rId3"/>
    <p:sldId id="595" r:id="rId4"/>
    <p:sldId id="301" r:id="rId5"/>
    <p:sldId id="596" r:id="rId6"/>
    <p:sldId id="558" r:id="rId7"/>
    <p:sldId id="358" r:id="rId8"/>
    <p:sldId id="597" r:id="rId9"/>
    <p:sldId id="598" r:id="rId10"/>
    <p:sldId id="599" r:id="rId11"/>
    <p:sldId id="60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5B4E4-1F92-428F-8E0D-65B4123D7637}" v="835" dt="2019-06-07T15:11:23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Perkins" userId="9fd88ccb-eafe-47c4-b221-ae8229d20ee0" providerId="ADAL" clId="{0C05B4E4-1F92-428F-8E0D-65B4123D7637}"/>
    <pc:docChg chg="custSel addSld delSld modSld">
      <pc:chgData name="Ben Perkins" userId="9fd88ccb-eafe-47c4-b221-ae8229d20ee0" providerId="ADAL" clId="{0C05B4E4-1F92-428F-8E0D-65B4123D7637}" dt="2019-06-07T15:11:23.942" v="835" actId="1076"/>
      <pc:docMkLst>
        <pc:docMk/>
      </pc:docMkLst>
      <pc:sldChg chg="modSp">
        <pc:chgData name="Ben Perkins" userId="9fd88ccb-eafe-47c4-b221-ae8229d20ee0" providerId="ADAL" clId="{0C05B4E4-1F92-428F-8E0D-65B4123D7637}" dt="2019-06-07T15:03:03.150" v="607" actId="20577"/>
        <pc:sldMkLst>
          <pc:docMk/>
          <pc:sldMk cId="0" sldId="595"/>
        </pc:sldMkLst>
        <pc:spChg chg="mod">
          <ac:chgData name="Ben Perkins" userId="9fd88ccb-eafe-47c4-b221-ae8229d20ee0" providerId="ADAL" clId="{0C05B4E4-1F92-428F-8E0D-65B4123D7637}" dt="2019-06-07T15:03:03.150" v="607" actId="20577"/>
          <ac:spMkLst>
            <pc:docMk/>
            <pc:sldMk cId="0" sldId="595"/>
            <ac:spMk id="2" creationId="{6D745563-E0F0-4989-A166-5BBC25128193}"/>
          </ac:spMkLst>
        </pc:spChg>
      </pc:sldChg>
      <pc:sldChg chg="addSp delSp modSp">
        <pc:chgData name="Ben Perkins" userId="9fd88ccb-eafe-47c4-b221-ae8229d20ee0" providerId="ADAL" clId="{0C05B4E4-1F92-428F-8E0D-65B4123D7637}" dt="2019-06-07T15:00:52.653" v="437" actId="20577"/>
        <pc:sldMkLst>
          <pc:docMk/>
          <pc:sldMk cId="1832956943" sldId="598"/>
        </pc:sldMkLst>
        <pc:spChg chg="add mod">
          <ac:chgData name="Ben Perkins" userId="9fd88ccb-eafe-47c4-b221-ae8229d20ee0" providerId="ADAL" clId="{0C05B4E4-1F92-428F-8E0D-65B4123D7637}" dt="2019-06-07T14:59:38.306" v="433" actId="1076"/>
          <ac:spMkLst>
            <pc:docMk/>
            <pc:sldMk cId="1832956943" sldId="598"/>
            <ac:spMk id="2" creationId="{8CC83EF0-B89E-48E1-B879-3B54588CDE98}"/>
          </ac:spMkLst>
        </pc:spChg>
        <pc:spChg chg="mod">
          <ac:chgData name="Ben Perkins" userId="9fd88ccb-eafe-47c4-b221-ae8229d20ee0" providerId="ADAL" clId="{0C05B4E4-1F92-428F-8E0D-65B4123D7637}" dt="2019-06-07T15:00:52.653" v="437" actId="20577"/>
          <ac:spMkLst>
            <pc:docMk/>
            <pc:sldMk cId="1832956943" sldId="598"/>
            <ac:spMk id="30722" creationId="{00000000-0000-0000-0000-000000000000}"/>
          </ac:spMkLst>
        </pc:spChg>
        <pc:picChg chg="del mod">
          <ac:chgData name="Ben Perkins" userId="9fd88ccb-eafe-47c4-b221-ae8229d20ee0" providerId="ADAL" clId="{0C05B4E4-1F92-428F-8E0D-65B4123D7637}" dt="2019-06-07T14:58:45.739" v="406" actId="478"/>
          <ac:picMkLst>
            <pc:docMk/>
            <pc:sldMk cId="1832956943" sldId="598"/>
            <ac:picMk id="3" creationId="{E11BD6EB-98F2-4CE4-8550-57D3727C58D2}"/>
          </ac:picMkLst>
        </pc:picChg>
      </pc:sldChg>
      <pc:sldChg chg="add del">
        <pc:chgData name="Ben Perkins" userId="9fd88ccb-eafe-47c4-b221-ae8229d20ee0" providerId="ADAL" clId="{0C05B4E4-1F92-428F-8E0D-65B4123D7637}" dt="2019-06-07T15:00:40.836" v="434" actId="2696"/>
        <pc:sldMkLst>
          <pc:docMk/>
          <pc:sldMk cId="3961113644" sldId="599"/>
        </pc:sldMkLst>
      </pc:sldChg>
      <pc:sldChg chg="addSp delSp modSp add">
        <pc:chgData name="Ben Perkins" userId="9fd88ccb-eafe-47c4-b221-ae8229d20ee0" providerId="ADAL" clId="{0C05B4E4-1F92-428F-8E0D-65B4123D7637}" dt="2019-06-07T15:02:30.758" v="605" actId="1076"/>
        <pc:sldMkLst>
          <pc:docMk/>
          <pc:sldMk cId="4239312945" sldId="599"/>
        </pc:sldMkLst>
        <pc:spChg chg="del mod">
          <ac:chgData name="Ben Perkins" userId="9fd88ccb-eafe-47c4-b221-ae8229d20ee0" providerId="ADAL" clId="{0C05B4E4-1F92-428F-8E0D-65B4123D7637}" dt="2019-06-07T15:01:12.247" v="470"/>
          <ac:spMkLst>
            <pc:docMk/>
            <pc:sldMk cId="4239312945" sldId="599"/>
            <ac:spMk id="2" creationId="{8CC83EF0-B89E-48E1-B879-3B54588CDE98}"/>
          </ac:spMkLst>
        </pc:spChg>
        <pc:spChg chg="add mod">
          <ac:chgData name="Ben Perkins" userId="9fd88ccb-eafe-47c4-b221-ae8229d20ee0" providerId="ADAL" clId="{0C05B4E4-1F92-428F-8E0D-65B4123D7637}" dt="2019-06-07T15:02:30.758" v="605" actId="1076"/>
          <ac:spMkLst>
            <pc:docMk/>
            <pc:sldMk cId="4239312945" sldId="599"/>
            <ac:spMk id="5" creationId="{133AB9A9-B8BF-4FA1-BF2D-004DE9840622}"/>
          </ac:spMkLst>
        </pc:spChg>
        <pc:spChg chg="mod">
          <ac:chgData name="Ben Perkins" userId="9fd88ccb-eafe-47c4-b221-ae8229d20ee0" providerId="ADAL" clId="{0C05B4E4-1F92-428F-8E0D-65B4123D7637}" dt="2019-06-07T15:01:10.814" v="468" actId="20577"/>
          <ac:spMkLst>
            <pc:docMk/>
            <pc:sldMk cId="4239312945" sldId="599"/>
            <ac:spMk id="30722" creationId="{00000000-0000-0000-0000-000000000000}"/>
          </ac:spMkLst>
        </pc:spChg>
      </pc:sldChg>
      <pc:sldChg chg="addSp modSp add">
        <pc:chgData name="Ben Perkins" userId="9fd88ccb-eafe-47c4-b221-ae8229d20ee0" providerId="ADAL" clId="{0C05B4E4-1F92-428F-8E0D-65B4123D7637}" dt="2019-06-07T15:11:23.942" v="835" actId="1076"/>
        <pc:sldMkLst>
          <pc:docMk/>
          <pc:sldMk cId="2471003462" sldId="600"/>
        </pc:sldMkLst>
        <pc:spChg chg="add mod">
          <ac:chgData name="Ben Perkins" userId="9fd88ccb-eafe-47c4-b221-ae8229d20ee0" providerId="ADAL" clId="{0C05B4E4-1F92-428F-8E0D-65B4123D7637}" dt="2019-06-07T15:09:45.538" v="833" actId="113"/>
          <ac:spMkLst>
            <pc:docMk/>
            <pc:sldMk cId="2471003462" sldId="600"/>
            <ac:spMk id="2" creationId="{EDBB3F77-3F10-4026-B624-87A4D0ABF256}"/>
          </ac:spMkLst>
        </pc:spChg>
        <pc:spChg chg="mod">
          <ac:chgData name="Ben Perkins" userId="9fd88ccb-eafe-47c4-b221-ae8229d20ee0" providerId="ADAL" clId="{0C05B4E4-1F92-428F-8E0D-65B4123D7637}" dt="2019-06-07T15:09:38.232" v="832" actId="1076"/>
          <ac:spMkLst>
            <pc:docMk/>
            <pc:sldMk cId="2471003462" sldId="600"/>
            <ac:spMk id="5" creationId="{133AB9A9-B8BF-4FA1-BF2D-004DE9840622}"/>
          </ac:spMkLst>
        </pc:spChg>
        <pc:spChg chg="add mod">
          <ac:chgData name="Ben Perkins" userId="9fd88ccb-eafe-47c4-b221-ae8229d20ee0" providerId="ADAL" clId="{0C05B4E4-1F92-428F-8E0D-65B4123D7637}" dt="2019-06-07T15:09:38.232" v="832" actId="1076"/>
          <ac:spMkLst>
            <pc:docMk/>
            <pc:sldMk cId="2471003462" sldId="600"/>
            <ac:spMk id="6" creationId="{75A0C754-B613-46EB-BF79-D84C24E089EE}"/>
          </ac:spMkLst>
        </pc:spChg>
        <pc:spChg chg="add mod">
          <ac:chgData name="Ben Perkins" userId="9fd88ccb-eafe-47c4-b221-ae8229d20ee0" providerId="ADAL" clId="{0C05B4E4-1F92-428F-8E0D-65B4123D7637}" dt="2019-06-07T15:09:49.372" v="834" actId="113"/>
          <ac:spMkLst>
            <pc:docMk/>
            <pc:sldMk cId="2471003462" sldId="600"/>
            <ac:spMk id="8" creationId="{FACE1BBD-EE12-4BAC-95A5-8CA3F1380D67}"/>
          </ac:spMkLst>
        </pc:spChg>
        <pc:spChg chg="add mod">
          <ac:chgData name="Ben Perkins" userId="9fd88ccb-eafe-47c4-b221-ae8229d20ee0" providerId="ADAL" clId="{0C05B4E4-1F92-428F-8E0D-65B4123D7637}" dt="2019-06-07T15:09:30.696" v="831" actId="20577"/>
          <ac:spMkLst>
            <pc:docMk/>
            <pc:sldMk cId="2471003462" sldId="600"/>
            <ac:spMk id="10" creationId="{6DCBC051-4FE4-4039-A44F-C808F0C1D63C}"/>
          </ac:spMkLst>
        </pc:spChg>
        <pc:spChg chg="mod">
          <ac:chgData name="Ben Perkins" userId="9fd88ccb-eafe-47c4-b221-ae8229d20ee0" providerId="ADAL" clId="{0C05B4E4-1F92-428F-8E0D-65B4123D7637}" dt="2019-06-07T15:03:23.533" v="641" actId="20577"/>
          <ac:spMkLst>
            <pc:docMk/>
            <pc:sldMk cId="2471003462" sldId="600"/>
            <ac:spMk id="30722" creationId="{00000000-0000-0000-0000-000000000000}"/>
          </ac:spMkLst>
        </pc:spChg>
        <pc:picChg chg="add mod">
          <ac:chgData name="Ben Perkins" userId="9fd88ccb-eafe-47c4-b221-ae8229d20ee0" providerId="ADAL" clId="{0C05B4E4-1F92-428F-8E0D-65B4123D7637}" dt="2019-06-07T15:11:23.942" v="835" actId="1076"/>
          <ac:picMkLst>
            <pc:docMk/>
            <pc:sldMk cId="2471003462" sldId="600"/>
            <ac:picMk id="1026" creationId="{5840D70E-E70D-4071-8374-1994801BF127}"/>
          </ac:picMkLst>
        </pc:picChg>
        <pc:picChg chg="add mod">
          <ac:chgData name="Ben Perkins" userId="9fd88ccb-eafe-47c4-b221-ae8229d20ee0" providerId="ADAL" clId="{0C05B4E4-1F92-428F-8E0D-65B4123D7637}" dt="2019-06-07T15:09:38.232" v="832" actId="1076"/>
          <ac:picMkLst>
            <pc:docMk/>
            <pc:sldMk cId="2471003462" sldId="600"/>
            <ac:picMk id="1028" creationId="{4FBE466C-1735-4290-BDEC-7EC5096E61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05CCE-CE71-4218-AEF6-1872FFBF3D86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2E7A6-C20E-4506-9E71-25F31BE13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6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A839F34-D01C-46DA-849B-C54E325C0D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619A01B-56EE-46D3-B38B-472DFF55CA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5EA1B85-8E47-496D-B470-9D0702016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AFFC82-5287-4302-97D8-B026467416D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4324D8-85C0-49BD-B06C-9A55734EDC31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504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58408BD-8B04-48A1-B687-E9EC3D5F5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3BC6554-7DB3-42EC-AD67-02A5BC1F0E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E3D0254-C7CF-4377-8F17-D51C36D99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2FCAD-61DA-4436-9185-470473D8144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201CD4-3AB9-488C-A671-5E5DE153643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8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201CD4-3AB9-488C-A671-5E5DE153643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9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1F1780-A6F2-4936-ACBA-459F2874021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3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4324D8-85C0-49BD-B06C-9A55734EDC31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18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58408BD-8B04-48A1-B687-E9EC3D5F5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3BC6554-7DB3-42EC-AD67-02A5BC1F0E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E3D0254-C7CF-4377-8F17-D51C36D99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2FCAD-61DA-4436-9185-470473D8144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51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4324D8-85C0-49BD-B06C-9A55734EDC31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6865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4324D8-85C0-49BD-B06C-9A55734EDC31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21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5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2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22F1727-69A9-4975-A130-586EC0D0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9528"/>
            <a:ext cx="7772400" cy="146754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7776864" cy="16561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D79F-477C-421C-BA33-6D9E6E9281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356350"/>
            <a:ext cx="5767388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D5FB-5A46-427A-BF42-AACFEEF91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74E596-A865-4C00-9BB7-DD31B6D1E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9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22F1727-69A9-4975-A130-586EC0D0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9528"/>
            <a:ext cx="7772400" cy="146754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7776864" cy="16561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D79F-477C-421C-BA33-6D9E6E9281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356350"/>
            <a:ext cx="5767388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D5FB-5A46-427A-BF42-AACFEEF91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74E596-A865-4C00-9BB7-DD31B6D1E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9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0F45907-6074-436C-A3C1-177CB31D9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7992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E3616-BF39-4EF7-AA3E-72095265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613" y="6356350"/>
            <a:ext cx="57673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5F2E3-F5E6-4E65-90D4-7C5F52698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303002-651C-46C4-87F6-911F40E5F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2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4E132D7-3382-4622-BE22-50892CB8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27992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CAF6-7568-492F-80B9-D76BF6A84E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5913" y="6356350"/>
            <a:ext cx="57689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5CB5-2E73-41D2-91C0-A0C238DB7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F5267F-6C4D-47FF-923D-89B76A100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57D9D57-E994-415A-A75E-6A09ECCD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7992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2665-FE5E-4133-BF44-B213C72A1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5913" y="6356350"/>
            <a:ext cx="57689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0CF01-6A90-420E-8F49-7A5E603C6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404AAC-962D-42B2-A69F-243DCF3BB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4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800FB60-CFA6-4C61-A6CA-12389E0C1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31440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757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E7C07-A283-48BF-8530-2665B6D7A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5913" y="6356350"/>
            <a:ext cx="5768975" cy="365125"/>
          </a:xfrm>
        </p:spPr>
        <p:txBody>
          <a:bodyPr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024D7-755B-49DC-BC96-25C26DDC9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pPr>
              <a:defRPr/>
            </a:pPr>
            <a:fld id="{FD96E56D-62B3-4B0D-83B8-D3418A84B0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90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88A43EC-2197-43E7-80BC-36795D270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7992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2A6D-62BD-4269-B7F0-116185E02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5913" y="6356350"/>
            <a:ext cx="57689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D189-C5BD-4620-AA72-C19E59F32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2C9610-F07F-4CC2-AF9E-89D9EF9F5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1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BBB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8296E2-A798-4A76-BE11-FF47FD554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2FD0-0C0E-4F70-9DD2-92F50F192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9AD5-7F0C-4C55-8071-5216187F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062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72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BBB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104456" cy="439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87900" y="1844675"/>
            <a:ext cx="4032250" cy="439261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18BD19-46E8-43AE-AA54-AE17A62541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647E-A17B-46B6-BDEB-F84D9B6FEE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66731F-5A7D-4B3F-820E-D2B053C1A9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49646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772816"/>
            <a:ext cx="8496944" cy="446449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DA0258B-BD00-4D1A-86A1-1FE9C5991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033D-D845-4DDE-AAAC-4E926EFFB4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9050-A001-4939-85BA-7AEA2063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76650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904656" cy="648072"/>
          </a:xfrm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980728"/>
            <a:ext cx="8496944" cy="5256584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825ECC-6D65-48C3-AA97-DE451A2F27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356350"/>
            <a:ext cx="5624513" cy="365125"/>
          </a:xfrm>
        </p:spPr>
        <p:txBody>
          <a:bodyPr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B89117-998B-45B0-A815-E1B16EE4F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81763" y="6356350"/>
            <a:ext cx="2411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9A5B-DFC6-48CA-AD4A-6FB716017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67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BB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176464" cy="43924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87900" y="1844675"/>
            <a:ext cx="4032250" cy="439261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DDF73-768E-4D6B-ADA0-F329C0BF36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F6F8-3DB1-41B6-83EA-78133CA14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FC37E1-1673-44EB-A851-BEAB172407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1583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3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6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2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0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D3ED-E444-485A-B8C6-647CB026AAD9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18E7-5E45-4658-8B12-EA0E5B2C7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2C7ABD-7253-491B-8BA9-F77CF31E02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58324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81E07B-0A7E-4006-98B8-9C9E965EB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1844675"/>
            <a:ext cx="68405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37A7B-76F1-4038-89EB-72C0D294C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850" y="6356350"/>
            <a:ext cx="5695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Copyright © National Numeracy 2016.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AF6A-67F8-4039-9473-EFFF6B9FE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575752"/>
                </a:solidFill>
                <a:latin typeface="+mn-lt"/>
              </a:defRPr>
            </a:lvl1pPr>
          </a:lstStyle>
          <a:p>
            <a:pPr>
              <a:defRPr/>
            </a:pPr>
            <a:fld id="{E307C03E-1894-4F36-B8F9-621118E2DC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15">
            <a:extLst>
              <a:ext uri="{FF2B5EF4-FFF2-40B4-BE49-F238E27FC236}">
                <a16:creationId xmlns:a16="http://schemas.microsoft.com/office/drawing/2014/main" id="{C39AF999-EEB9-42DB-81FE-293A2BA9A2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F1DA5E-D58A-4FFE-B7A0-DF5A5180027C}"/>
              </a:ext>
            </a:extLst>
          </p:cNvPr>
          <p:cNvCxnSpPr/>
          <p:nvPr/>
        </p:nvCxnSpPr>
        <p:spPr>
          <a:xfrm>
            <a:off x="323850" y="1557338"/>
            <a:ext cx="8496300" cy="0"/>
          </a:xfrm>
          <a:prstGeom prst="line">
            <a:avLst/>
          </a:prstGeom>
          <a:ln w="127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956D5F-342D-4D34-87E8-176DD83C638A}"/>
              </a:ext>
            </a:extLst>
          </p:cNvPr>
          <p:cNvCxnSpPr/>
          <p:nvPr/>
        </p:nvCxnSpPr>
        <p:spPr>
          <a:xfrm>
            <a:off x="323850" y="6381750"/>
            <a:ext cx="8496300" cy="0"/>
          </a:xfrm>
          <a:prstGeom prst="line">
            <a:avLst/>
          </a:prstGeom>
          <a:ln w="127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2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BBBFF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BBF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BBF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BBF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BBF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BBF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BBF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BBF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BBFF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8118B755-59C3-45DF-BE7A-43E4C166E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789363"/>
            <a:ext cx="7777163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2">
                    <a:lumMod val="9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2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2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2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2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1B4E12FE-AB54-4852-9924-D986A30CD4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-1438689" y="6492875"/>
            <a:ext cx="5767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bg1"/>
                </a:solidFill>
              </a:rPr>
              <a:t>Copyright © National Numeracy 2019. All rights reserved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D6094-E0DD-430A-967A-560340281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Maths, myths and mindsets</a:t>
            </a:r>
            <a:br>
              <a:rPr lang="en-GB" dirty="0"/>
            </a:br>
            <a:r>
              <a:rPr lang="en-GB" dirty="0"/>
              <a:t>Supporting children with maths skills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41313" y="906463"/>
            <a:ext cx="8107362" cy="614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200" dirty="0">
                <a:solidFill>
                  <a:schemeClr val="accent1"/>
                </a:solidFill>
              </a:rPr>
              <a:t>Our resources 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/>
              <a:t>Copyright © National Numeracy 2019. All rights reserved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AB9A9-B8BF-4FA1-BF2D-004DE9840622}"/>
              </a:ext>
            </a:extLst>
          </p:cNvPr>
          <p:cNvSpPr txBox="1"/>
          <p:nvPr/>
        </p:nvSpPr>
        <p:spPr>
          <a:xfrm>
            <a:off x="678967" y="1876075"/>
            <a:ext cx="329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For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0C754-B613-46EB-BF79-D84C24E089EE}"/>
              </a:ext>
            </a:extLst>
          </p:cNvPr>
          <p:cNvSpPr txBox="1"/>
          <p:nvPr/>
        </p:nvSpPr>
        <p:spPr>
          <a:xfrm>
            <a:off x="5072062" y="1876074"/>
            <a:ext cx="329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For children</a:t>
            </a:r>
          </a:p>
        </p:txBody>
      </p:sp>
      <p:pic>
        <p:nvPicPr>
          <p:cNvPr id="1026" name="Picture 2" descr="Image result for national numeracy challenge">
            <a:extLst>
              <a:ext uri="{FF2B5EF4-FFF2-40B4-BE49-F238E27FC236}">
                <a16:creationId xmlns:a16="http://schemas.microsoft.com/office/drawing/2014/main" id="{5840D70E-E70D-4071-8374-1994801B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64" y="2636303"/>
            <a:ext cx="2296889" cy="19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BB3F77-3F10-4026-B624-87A4D0ABF256}"/>
              </a:ext>
            </a:extLst>
          </p:cNvPr>
          <p:cNvSpPr txBox="1"/>
          <p:nvPr/>
        </p:nvSpPr>
        <p:spPr>
          <a:xfrm>
            <a:off x="816908" y="4830731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nnchallenge.org.uk/fostering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E1BBD-EE12-4BAC-95A5-8CA3F1380D67}"/>
              </a:ext>
            </a:extLst>
          </p:cNvPr>
          <p:cNvSpPr txBox="1"/>
          <p:nvPr/>
        </p:nvSpPr>
        <p:spPr>
          <a:xfrm>
            <a:off x="4897093" y="4830731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familymathstoolkit.org.uk</a:t>
            </a:r>
          </a:p>
        </p:txBody>
      </p:sp>
      <p:pic>
        <p:nvPicPr>
          <p:cNvPr id="1028" name="Picture 4" descr="Image result for family maths toolkit">
            <a:extLst>
              <a:ext uri="{FF2B5EF4-FFF2-40B4-BE49-F238E27FC236}">
                <a16:creationId xmlns:a16="http://schemas.microsoft.com/office/drawing/2014/main" id="{4FBE466C-1735-4290-BDEC-7EC5096E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9" y="2796794"/>
            <a:ext cx="2049170" cy="16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CBC051-4FE4-4039-A44F-C808F0C1D63C}"/>
              </a:ext>
            </a:extLst>
          </p:cNvPr>
          <p:cNvSpPr txBox="1"/>
          <p:nvPr/>
        </p:nvSpPr>
        <p:spPr>
          <a:xfrm>
            <a:off x="2982154" y="5555313"/>
            <a:ext cx="364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more information contact: ben@nationalnumeracy.org.uk</a:t>
            </a:r>
          </a:p>
        </p:txBody>
      </p:sp>
    </p:spTree>
    <p:extLst>
      <p:ext uri="{BB962C8B-B14F-4D97-AF65-F5344CB8AC3E}">
        <p14:creationId xmlns:p14="http://schemas.microsoft.com/office/powerpoint/2010/main" val="247100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ACE03D3-DA3A-46AE-80F6-2E864B46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757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National Numeracy 2019. All rights reserved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98BAAC-50F8-4E20-8F4D-AB3F2E0335B6}"/>
              </a:ext>
            </a:extLst>
          </p:cNvPr>
          <p:cNvSpPr txBox="1">
            <a:spLocks/>
          </p:cNvSpPr>
          <p:nvPr/>
        </p:nvSpPr>
        <p:spPr>
          <a:xfrm>
            <a:off x="323850" y="5584825"/>
            <a:ext cx="8267700" cy="506413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BBB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5A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17415" name="Rectangle 1">
            <a:extLst>
              <a:ext uri="{FF2B5EF4-FFF2-40B4-BE49-F238E27FC236}">
                <a16:creationId xmlns:a16="http://schemas.microsoft.com/office/drawing/2014/main" id="{9AF843F5-0DBA-49DE-80F6-978EBC20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42918"/>
            <a:ext cx="12218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8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745563-E0F0-4989-A166-5BBC25128193}"/>
              </a:ext>
            </a:extLst>
          </p:cNvPr>
          <p:cNvSpPr/>
          <p:nvPr/>
        </p:nvSpPr>
        <p:spPr>
          <a:xfrm>
            <a:off x="552450" y="1682871"/>
            <a:ext cx="8267699" cy="4520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numeracy in the UK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own attitudes about maths and why they matter for supporting children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engagement in children’s maths learning and top tips for engaging positively with children’s maths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resources that can help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49" y="848612"/>
            <a:ext cx="9214046" cy="56019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Numeracy in the UK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575752"/>
                </a:solidFill>
              </a:rPr>
              <a:t>Copyright © National Numeracy 2019. All rights reserved</a:t>
            </a:r>
          </a:p>
        </p:txBody>
      </p:sp>
      <p:pic>
        <p:nvPicPr>
          <p:cNvPr id="8" name="Content Placeholder 4" descr="User">
            <a:extLst>
              <a:ext uri="{FF2B5EF4-FFF2-40B4-BE49-F238E27FC236}">
                <a16:creationId xmlns:a16="http://schemas.microsoft.com/office/drawing/2014/main" id="{9A29D77B-6BB3-403B-92F8-235AB207B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4087" y="1963819"/>
            <a:ext cx="1314510" cy="1314510"/>
          </a:xfrm>
        </p:spPr>
      </p:pic>
      <p:pic>
        <p:nvPicPr>
          <p:cNvPr id="9" name="Content Placeholder 4" descr="User">
            <a:extLst>
              <a:ext uri="{FF2B5EF4-FFF2-40B4-BE49-F238E27FC236}">
                <a16:creationId xmlns:a16="http://schemas.microsoft.com/office/drawing/2014/main" id="{E23457A9-D121-492D-ACDA-D5A73E46E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071" y="1963820"/>
            <a:ext cx="1314509" cy="1314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22F8D-5C61-4B46-BADB-95237DAACD92}"/>
              </a:ext>
            </a:extLst>
          </p:cNvPr>
          <p:cNvSpPr txBox="1"/>
          <p:nvPr/>
        </p:nvSpPr>
        <p:spPr>
          <a:xfrm>
            <a:off x="2578596" y="2160375"/>
            <a:ext cx="6272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951B81"/>
                </a:solidFill>
              </a:rPr>
              <a:t>49%</a:t>
            </a:r>
            <a:r>
              <a:rPr lang="en-GB" sz="3200" dirty="0">
                <a:solidFill>
                  <a:srgbClr val="951B81"/>
                </a:solidFill>
              </a:rPr>
              <a:t> </a:t>
            </a:r>
            <a:r>
              <a:rPr lang="en-GB" sz="2400" dirty="0">
                <a:solidFill>
                  <a:srgbClr val="951B81"/>
                </a:solidFill>
              </a:rPr>
              <a:t>of adults have the numeracy skills expected of children at primary school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E6085-EFAC-48E5-95E7-040AD589DA92}"/>
              </a:ext>
            </a:extLst>
          </p:cNvPr>
          <p:cNvSpPr txBox="1"/>
          <p:nvPr/>
        </p:nvSpPr>
        <p:spPr>
          <a:xfrm>
            <a:off x="2426743" y="3817324"/>
            <a:ext cx="6424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51B81"/>
                </a:solidFill>
              </a:rPr>
              <a:t>Roughly</a:t>
            </a:r>
            <a:r>
              <a:rPr lang="en-GB" sz="3200" dirty="0">
                <a:solidFill>
                  <a:srgbClr val="951B81"/>
                </a:solidFill>
              </a:rPr>
              <a:t> </a:t>
            </a:r>
            <a:r>
              <a:rPr lang="en-GB" sz="3200" b="1" dirty="0">
                <a:solidFill>
                  <a:srgbClr val="951B81"/>
                </a:solidFill>
              </a:rPr>
              <a:t>4 in 5 </a:t>
            </a:r>
            <a:r>
              <a:rPr lang="en-GB" sz="2400" dirty="0">
                <a:solidFill>
                  <a:srgbClr val="951B81"/>
                </a:solidFill>
              </a:rPr>
              <a:t>adults are working below Level 2 (below C/4 at GCSE) </a:t>
            </a:r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E9A5B0FD-AEC4-4F95-8480-18CFE4F8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677" y="3910442"/>
            <a:ext cx="700276" cy="700276"/>
          </a:xfrm>
          <a:prstGeom prst="rect">
            <a:avLst/>
          </a:prstGeom>
        </p:spPr>
      </p:pic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67FF9736-B599-43CF-AE25-19C46A247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503" y="4201755"/>
            <a:ext cx="700276" cy="700276"/>
          </a:xfrm>
          <a:prstGeom prst="rect">
            <a:avLst/>
          </a:prstGeom>
        </p:spPr>
      </p:pic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id="{6DAF9F4A-178C-48C1-B4C7-DEEC5E212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0009" y="4192451"/>
            <a:ext cx="700276" cy="700276"/>
          </a:xfrm>
          <a:prstGeom prst="rect">
            <a:avLst/>
          </a:prstGeom>
        </p:spPr>
      </p:pic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24BD3601-4EBB-44D0-87FA-0C6F55E64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6498" y="3485693"/>
            <a:ext cx="700276" cy="700276"/>
          </a:xfrm>
          <a:prstGeom prst="rect">
            <a:avLst/>
          </a:prstGeom>
        </p:spPr>
      </p:pic>
      <p:pic>
        <p:nvPicPr>
          <p:cNvPr id="20" name="Graphic 19" descr="User">
            <a:extLst>
              <a:ext uri="{FF2B5EF4-FFF2-40B4-BE49-F238E27FC236}">
                <a16:creationId xmlns:a16="http://schemas.microsoft.com/office/drawing/2014/main" id="{F85C4451-000A-4A50-824F-AEDF98EDD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424" y="3485693"/>
            <a:ext cx="700276" cy="700276"/>
          </a:xfrm>
          <a:prstGeom prst="rect">
            <a:avLst/>
          </a:prstGeom>
        </p:spPr>
      </p:pic>
      <p:sp>
        <p:nvSpPr>
          <p:cNvPr id="21" name="TextBox 25">
            <a:extLst>
              <a:ext uri="{FF2B5EF4-FFF2-40B4-BE49-F238E27FC236}">
                <a16:creationId xmlns:a16="http://schemas.microsoft.com/office/drawing/2014/main" id="{0A754D0A-4B5E-4570-8E01-0707DAC9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59" y="5547723"/>
            <a:ext cx="8819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1200" dirty="0"/>
              <a:t>Source: Department for Business Innovation and Skills. 2012. “The 2011 Skills for Life Survey: A Survey of Literacy and ICT Levels in England.”</a:t>
            </a:r>
          </a:p>
        </p:txBody>
      </p:sp>
    </p:spTree>
    <p:extLst>
      <p:ext uri="{BB962C8B-B14F-4D97-AF65-F5344CB8AC3E}">
        <p14:creationId xmlns:p14="http://schemas.microsoft.com/office/powerpoint/2010/main" val="331091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49" y="848612"/>
            <a:ext cx="9214046" cy="56019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A negative culture around </a:t>
            </a:r>
            <a:r>
              <a:rPr lang="en-US" altLang="en-US" dirty="0" err="1">
                <a:solidFill>
                  <a:schemeClr val="accent1"/>
                </a:solidFill>
              </a:rPr>
              <a:t>maths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575752"/>
                </a:solidFill>
              </a:rPr>
              <a:t>Copyright © National Numeracy 2019. All rights reserved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03F5-0C86-4B89-9669-CA708528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968C2-C1DA-4F02-8BB7-C4A076A9A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0" t="14558" r="21650" b="14362"/>
          <a:stretch/>
        </p:blipFill>
        <p:spPr>
          <a:xfrm>
            <a:off x="1391478" y="1676565"/>
            <a:ext cx="6626087" cy="45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0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0838" y="701112"/>
            <a:ext cx="8486775" cy="7332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200" dirty="0">
                <a:solidFill>
                  <a:schemeClr val="accent1"/>
                </a:solidFill>
              </a:rPr>
              <a:t>How do people feel about </a:t>
            </a:r>
            <a:r>
              <a:rPr lang="en-US" altLang="en-US" sz="2200" dirty="0" err="1">
                <a:solidFill>
                  <a:schemeClr val="accent1"/>
                </a:solidFill>
              </a:rPr>
              <a:t>maths</a:t>
            </a:r>
            <a:endParaRPr lang="en-US" altLang="en-US" sz="2200" dirty="0">
              <a:solidFill>
                <a:schemeClr val="accent1"/>
              </a:solidFill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575752"/>
                </a:solidFill>
              </a:rPr>
              <a:t>Copyright © National Numeracy 2019. All rights reserved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89B0D8-8BE8-4D10-B007-FB8197B02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7" t="7348" r="10926" b="5559"/>
          <a:stretch/>
        </p:blipFill>
        <p:spPr>
          <a:xfrm>
            <a:off x="467269" y="2073607"/>
            <a:ext cx="4650377" cy="3934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06559-6F29-4338-BA6C-2FBA72128113}"/>
              </a:ext>
            </a:extLst>
          </p:cNvPr>
          <p:cNvSpPr txBox="1"/>
          <p:nvPr/>
        </p:nvSpPr>
        <p:spPr>
          <a:xfrm>
            <a:off x="5345135" y="3093124"/>
            <a:ext cx="33315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</a:rPr>
              <a:t>When people explain why they feel this way – the reason usually comes from experiences as a child.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46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41313" y="906463"/>
            <a:ext cx="8107362" cy="614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200" dirty="0">
                <a:solidFill>
                  <a:schemeClr val="accent1"/>
                </a:solidFill>
              </a:rPr>
              <a:t>A new approach: its all about mindset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/>
              <a:t>Copyright © National Numeracy 2019. All rights reserved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82688" y="1811338"/>
            <a:ext cx="7265987" cy="3968750"/>
            <a:chOff x="1159830" y="1575945"/>
            <a:chExt cx="7266282" cy="3969005"/>
          </a:xfrm>
        </p:grpSpPr>
        <p:pic>
          <p:nvPicPr>
            <p:cNvPr id="30729" name="Picture 40"/>
            <p:cNvPicPr>
              <a:picLocks noChangeAspect="1"/>
            </p:cNvPicPr>
            <p:nvPr/>
          </p:nvPicPr>
          <p:blipFill>
            <a:blip r:embed="rId3" cstate="print"/>
            <a:srcRect l="16345" t="12674" r="24432"/>
            <a:stretch>
              <a:fillRect/>
            </a:stretch>
          </p:blipFill>
          <p:spPr bwMode="auto">
            <a:xfrm>
              <a:off x="2818925" y="2448816"/>
              <a:ext cx="2886550" cy="241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ounded Rectangle 41"/>
            <p:cNvSpPr/>
            <p:nvPr/>
          </p:nvSpPr>
          <p:spPr>
            <a:xfrm>
              <a:off x="1977425" y="1734705"/>
              <a:ext cx="4256261" cy="97637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Understand the </a:t>
              </a:r>
              <a:r>
                <a:rPr lang="en-GB" sz="1400" dirty="0">
                  <a:solidFill>
                    <a:schemeClr val="accent3"/>
                  </a:solidFill>
                  <a:ea typeface="Calibri"/>
                  <a:cs typeface="Times New Roman"/>
                </a:rPr>
                <a:t>value of maths </a:t>
              </a: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in </a:t>
              </a:r>
              <a:r>
                <a:rPr lang="en-GB" sz="1400" dirty="0">
                  <a:solidFill>
                    <a:schemeClr val="accent3"/>
                  </a:solidFill>
                  <a:ea typeface="Calibri"/>
                  <a:cs typeface="Times New Roman"/>
                </a:rPr>
                <a:t>everyday life </a:t>
              </a: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and recognise the</a:t>
              </a:r>
              <a:r>
                <a:rPr lang="en-GB" sz="1400" dirty="0">
                  <a:solidFill>
                    <a:schemeClr val="accent3"/>
                  </a:solidFill>
                  <a:ea typeface="Calibri"/>
                  <a:cs typeface="Times New Roman"/>
                </a:rPr>
                <a:t> benefits </a:t>
              </a: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of improving numeracy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159830" y="3939884"/>
              <a:ext cx="1871738" cy="160506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Recognise that ability is </a:t>
              </a:r>
              <a:r>
                <a:rPr lang="en-GB" sz="1400" dirty="0">
                  <a:solidFill>
                    <a:srgbClr val="1C9BD8"/>
                  </a:solidFill>
                  <a:ea typeface="Calibri"/>
                  <a:cs typeface="Times New Roman"/>
                </a:rPr>
                <a:t>not fixed </a:t>
              </a: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and develop a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1C9BD8"/>
                  </a:solidFill>
                  <a:ea typeface="Calibri"/>
                  <a:cs typeface="Times New Roman"/>
                </a:rPr>
                <a:t>‘can-do’ attitude 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406564" y="4359011"/>
              <a:ext cx="3019548" cy="719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Recognise that </a:t>
              </a:r>
              <a:r>
                <a:rPr lang="en-GB" sz="1400" dirty="0">
                  <a:solidFill>
                    <a:srgbClr val="1C9BD8"/>
                  </a:solidFill>
                  <a:ea typeface="Calibri"/>
                  <a:cs typeface="Times New Roman"/>
                </a:rPr>
                <a:t>everyone</a:t>
              </a:r>
              <a:br>
                <a:rPr lang="en-GB" sz="1400" dirty="0">
                  <a:solidFill>
                    <a:srgbClr val="1C9BD8"/>
                  </a:solidFill>
                  <a:ea typeface="Calibri"/>
                  <a:cs typeface="Times New Roman"/>
                </a:rPr>
              </a:br>
              <a:r>
                <a:rPr lang="en-GB" sz="1400" dirty="0">
                  <a:solidFill>
                    <a:srgbClr val="1C9BD8"/>
                  </a:solidFill>
                  <a:ea typeface="Calibri"/>
                  <a:cs typeface="Times New Roman"/>
                </a:rPr>
                <a:t>struggles </a:t>
              </a: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in order to succeed</a:t>
              </a:r>
              <a:b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</a:br>
              <a:r>
                <a:rPr lang="en-GB" sz="1400" dirty="0">
                  <a:solidFill>
                    <a:schemeClr val="tx1"/>
                  </a:solidFill>
                  <a:ea typeface="Calibri"/>
                  <a:cs typeface="Times New Roman"/>
                </a:rPr>
                <a:t>– </a:t>
              </a:r>
              <a:r>
                <a:rPr lang="en-GB" sz="1400" dirty="0">
                  <a:solidFill>
                    <a:schemeClr val="tx1"/>
                  </a:solidFill>
                </a:rPr>
                <a:t>it’s part of the </a:t>
              </a:r>
              <a:r>
                <a:rPr lang="en-GB" sz="1400" dirty="0">
                  <a:solidFill>
                    <a:srgbClr val="1C9BD8"/>
                  </a:solidFill>
                </a:rPr>
                <a:t>learning process</a:t>
              </a:r>
              <a:endParaRPr lang="en-GB" sz="1400" dirty="0">
                <a:solidFill>
                  <a:srgbClr val="1C9BD8"/>
                </a:solidFill>
                <a:ea typeface="Calibri"/>
                <a:cs typeface="Times New Roman"/>
              </a:endParaRPr>
            </a:p>
          </p:txBody>
        </p:sp>
        <p:sp>
          <p:nvSpPr>
            <p:cNvPr id="30733" name="Rectangle 45"/>
            <p:cNvSpPr>
              <a:spLocks noChangeArrowheads="1"/>
            </p:cNvSpPr>
            <p:nvPr/>
          </p:nvSpPr>
          <p:spPr bwMode="auto">
            <a:xfrm>
              <a:off x="3620813" y="1575945"/>
              <a:ext cx="9858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altLang="en-US" sz="2400" b="1">
                  <a:solidFill>
                    <a:srgbClr val="46943C"/>
                  </a:solidFill>
                </a:rPr>
                <a:t>Value</a:t>
              </a:r>
            </a:p>
          </p:txBody>
        </p:sp>
        <p:sp>
          <p:nvSpPr>
            <p:cNvPr id="30734" name="Rectangle 46"/>
            <p:cNvSpPr>
              <a:spLocks noChangeArrowheads="1"/>
            </p:cNvSpPr>
            <p:nvPr/>
          </p:nvSpPr>
          <p:spPr bwMode="auto">
            <a:xfrm>
              <a:off x="1506798" y="3952362"/>
              <a:ext cx="1147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altLang="en-US" sz="2400" b="1" dirty="0">
                  <a:solidFill>
                    <a:srgbClr val="46943C"/>
                  </a:solidFill>
                </a:rPr>
                <a:t>Belief</a:t>
              </a:r>
            </a:p>
          </p:txBody>
        </p:sp>
        <p:sp>
          <p:nvSpPr>
            <p:cNvPr id="30735" name="Rectangle 47"/>
            <p:cNvSpPr>
              <a:spLocks noChangeArrowheads="1"/>
            </p:cNvSpPr>
            <p:nvPr/>
          </p:nvSpPr>
          <p:spPr bwMode="auto">
            <a:xfrm>
              <a:off x="6205714" y="3952363"/>
              <a:ext cx="14209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altLang="en-US" sz="2400" b="1">
                  <a:solidFill>
                    <a:srgbClr val="46943C"/>
                  </a:solidFill>
                </a:rPr>
                <a:t>Effort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ACE03D3-DA3A-46AE-80F6-2E864B46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757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National Numeracy 2019. All rights reserved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98BAAC-50F8-4E20-8F4D-AB3F2E0335B6}"/>
              </a:ext>
            </a:extLst>
          </p:cNvPr>
          <p:cNvSpPr txBox="1">
            <a:spLocks/>
          </p:cNvSpPr>
          <p:nvPr/>
        </p:nvSpPr>
        <p:spPr>
          <a:xfrm>
            <a:off x="323850" y="5584825"/>
            <a:ext cx="8267700" cy="506413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BBB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5A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17415" name="Rectangle 1">
            <a:extLst>
              <a:ext uri="{FF2B5EF4-FFF2-40B4-BE49-F238E27FC236}">
                <a16:creationId xmlns:a16="http://schemas.microsoft.com/office/drawing/2014/main" id="{9AF843F5-0DBA-49DE-80F6-978EBC20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98" y="1099486"/>
            <a:ext cx="87174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8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Myths about maths: if you believe them your children might too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745563-E0F0-4989-A166-5BBC25128193}"/>
              </a:ext>
            </a:extLst>
          </p:cNvPr>
          <p:cNvSpPr/>
          <p:nvPr/>
        </p:nvSpPr>
        <p:spPr>
          <a:xfrm>
            <a:off x="323850" y="1768980"/>
            <a:ext cx="8717451" cy="548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 is not useful once you have your GCSE.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Boys are better at maths than girls.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people are naturally good at maths, others are not.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Nobody needs maths anymore because we have calculators and technology.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someone is the bottom maths set, it means they are simply not good at maths and can’t improve.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9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41313" y="906463"/>
            <a:ext cx="8107362" cy="614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200" dirty="0">
                <a:solidFill>
                  <a:schemeClr val="accent1"/>
                </a:solidFill>
              </a:rPr>
              <a:t>Engagement in maths learning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/>
              <a:t>Copyright © National Numeracy 2019. All rights reserved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83EF0-B89E-48E1-B879-3B54588CDE98}"/>
              </a:ext>
            </a:extLst>
          </p:cNvPr>
          <p:cNvSpPr txBox="1"/>
          <p:nvPr/>
        </p:nvSpPr>
        <p:spPr>
          <a:xfrm>
            <a:off x="612706" y="2784425"/>
            <a:ext cx="7918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“Involvement (from adults outside of school) has a large and positive impact on children’s learning” (Department for Education, 2010)</a:t>
            </a:r>
          </a:p>
          <a:p>
            <a:endParaRPr lang="en-GB" b="1" dirty="0">
              <a:solidFill>
                <a:srgbClr val="00B0F0"/>
              </a:solidFill>
            </a:endParaRPr>
          </a:p>
          <a:p>
            <a:endParaRPr lang="en-GB" b="1" dirty="0">
              <a:solidFill>
                <a:srgbClr val="00B0F0"/>
              </a:solidFill>
            </a:endParaRPr>
          </a:p>
          <a:p>
            <a:endParaRPr lang="en-GB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“The effect of parental involvement at home was stronger than that of either socio-economic status or guardians level of education” (</a:t>
            </a:r>
            <a:r>
              <a:rPr lang="en-GB" b="1" dirty="0" err="1">
                <a:solidFill>
                  <a:srgbClr val="00B0F0"/>
                </a:solidFill>
              </a:rPr>
              <a:t>Desforges</a:t>
            </a:r>
            <a:r>
              <a:rPr lang="en-GB" b="1" dirty="0">
                <a:solidFill>
                  <a:srgbClr val="00B0F0"/>
                </a:solidFill>
              </a:rPr>
              <a:t> and </a:t>
            </a:r>
            <a:r>
              <a:rPr lang="en-GB" b="1" dirty="0" err="1">
                <a:solidFill>
                  <a:srgbClr val="00B0F0"/>
                </a:solidFill>
              </a:rPr>
              <a:t>Abouchaar</a:t>
            </a:r>
            <a:r>
              <a:rPr lang="en-GB" b="1" dirty="0">
                <a:solidFill>
                  <a:srgbClr val="00B0F0"/>
                </a:solidFill>
              </a:rPr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183295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41313" y="906463"/>
            <a:ext cx="8107362" cy="614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2200" dirty="0">
                <a:solidFill>
                  <a:schemeClr val="accent1"/>
                </a:solidFill>
              </a:rPr>
              <a:t>Tips for engaging positively 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576738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/>
              <a:t>Copyright © National Numeracy 2019. All rights reserved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AB9A9-B8BF-4FA1-BF2D-004DE9840622}"/>
              </a:ext>
            </a:extLst>
          </p:cNvPr>
          <p:cNvSpPr txBox="1"/>
          <p:nvPr/>
        </p:nvSpPr>
        <p:spPr>
          <a:xfrm>
            <a:off x="612706" y="2168872"/>
            <a:ext cx="79185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Talk positively about maths </a:t>
            </a:r>
          </a:p>
          <a:p>
            <a:pPr algn="ctr"/>
            <a:endParaRPr lang="en-GB" sz="3200" b="1" dirty="0">
              <a:solidFill>
                <a:srgbClr val="00B0F0"/>
              </a:solidFill>
            </a:endParaRP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Link maths to the everyday </a:t>
            </a:r>
          </a:p>
          <a:p>
            <a:pPr algn="ctr"/>
            <a:endParaRPr lang="en-GB" sz="3200" b="1" dirty="0">
              <a:solidFill>
                <a:srgbClr val="00B0F0"/>
              </a:solidFill>
            </a:endParaRP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Praise effort not “talent”</a:t>
            </a:r>
          </a:p>
          <a:p>
            <a:pPr algn="ctr"/>
            <a:endParaRPr lang="en-GB" sz="3200" b="1" dirty="0">
              <a:solidFill>
                <a:srgbClr val="00B0F0"/>
              </a:solidFill>
            </a:endParaRP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Boost your own skills</a:t>
            </a:r>
          </a:p>
        </p:txBody>
      </p:sp>
    </p:spTree>
    <p:extLst>
      <p:ext uri="{BB962C8B-B14F-4D97-AF65-F5344CB8AC3E}">
        <p14:creationId xmlns:p14="http://schemas.microsoft.com/office/powerpoint/2010/main" val="423931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NThemeNew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ThemeNew" id="{4DD052C3-D421-4218-8AC8-2909A9C00E19}" vid="{9027447B-FD8C-4EF0-ABFC-07749A48B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476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NNThemeNew</vt:lpstr>
      <vt:lpstr>Maths, myths and mindsets Supporting children with maths skills</vt:lpstr>
      <vt:lpstr>PowerPoint Presentation</vt:lpstr>
      <vt:lpstr>Numeracy in the UK</vt:lpstr>
      <vt:lpstr>A negative culture around maths</vt:lpstr>
      <vt:lpstr>How do people feel about maths</vt:lpstr>
      <vt:lpstr>A new approach: its all about mindset</vt:lpstr>
      <vt:lpstr>PowerPoint Presentation</vt:lpstr>
      <vt:lpstr>Engagement in maths learning</vt:lpstr>
      <vt:lpstr>Tips for engaging positively </vt:lpstr>
      <vt:lpstr>Our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Maths, myths and mindsets Supporting children with maths skills</dc:title>
  <dc:creator>Ben Perkins</dc:creator>
  <cp:lastModifiedBy>Ben Perkins</cp:lastModifiedBy>
  <cp:revision>4</cp:revision>
  <dcterms:created xsi:type="dcterms:W3CDTF">2019-05-29T09:33:06Z</dcterms:created>
  <dcterms:modified xsi:type="dcterms:W3CDTF">2019-06-07T15:11:25Z</dcterms:modified>
</cp:coreProperties>
</file>