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2" r:id="rId2"/>
    <p:sldId id="277" r:id="rId3"/>
    <p:sldId id="294" r:id="rId4"/>
    <p:sldId id="292" r:id="rId5"/>
    <p:sldId id="281" r:id="rId6"/>
    <p:sldId id="291" r:id="rId7"/>
    <p:sldId id="293" r:id="rId8"/>
    <p:sldId id="258" r:id="rId9"/>
    <p:sldId id="29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66"/>
    <a:srgbClr val="FF2F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86" autoAdjust="0"/>
    <p:restoredTop sz="51994" autoAdjust="0"/>
  </p:normalViewPr>
  <p:slideViewPr>
    <p:cSldViewPr>
      <p:cViewPr varScale="1">
        <p:scale>
          <a:sx n="59" d="100"/>
          <a:sy n="59" d="100"/>
        </p:scale>
        <p:origin x="246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AF1731-64F7-47B9-834C-F70CA345CDE4}" type="datetimeFigureOut">
              <a:rPr lang="en-GB" smtClean="0"/>
              <a:t>18/06/2019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04D3AB-845B-4E2A-B360-C7AE78251921}" type="slidenum">
              <a:rPr lang="en-GB" smtClean="0"/>
              <a:t>‹#›</a:t>
            </a:fld>
            <a:endParaRPr lang="en-GB"/>
          </a:p>
        </p:txBody>
      </p:sp>
    </p:spTree>
    <p:extLst>
      <p:ext uri="{BB962C8B-B14F-4D97-AF65-F5344CB8AC3E}">
        <p14:creationId xmlns:p14="http://schemas.microsoft.com/office/powerpoint/2010/main" val="1895023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morning</a:t>
            </a:r>
            <a:endParaRPr lang="en-US" baseline="0" dirty="0"/>
          </a:p>
          <a:p>
            <a:endParaRPr lang="en-US" baseline="0" dirty="0"/>
          </a:p>
          <a:p>
            <a:r>
              <a:rPr lang="en-US" baseline="0" dirty="0"/>
              <a:t>My name is Michelle Sebele and I will be talking about my journey to medical school as care-experienced individual. </a:t>
            </a:r>
          </a:p>
          <a:p>
            <a:endParaRPr lang="en-US" baseline="0" dirty="0"/>
          </a:p>
          <a:p>
            <a:r>
              <a:rPr lang="en-US" baseline="0" dirty="0"/>
              <a:t>If you have any questions please feel free to ask during my presentation, I want this to be as interactive and informative as possible for you all. There will also be time allocated at the end of the presentation for questions. </a:t>
            </a:r>
            <a:endParaRPr lang="en-US" dirty="0"/>
          </a:p>
        </p:txBody>
      </p:sp>
      <p:sp>
        <p:nvSpPr>
          <p:cNvPr id="4" name="Slide Number Placeholder 3"/>
          <p:cNvSpPr>
            <a:spLocks noGrp="1"/>
          </p:cNvSpPr>
          <p:nvPr>
            <p:ph type="sldNum" sz="quarter" idx="10"/>
          </p:nvPr>
        </p:nvSpPr>
        <p:spPr/>
        <p:txBody>
          <a:bodyPr/>
          <a:lstStyle/>
          <a:p>
            <a:fld id="{1404D3AB-845B-4E2A-B360-C7AE78251921}" type="slidenum">
              <a:rPr lang="en-GB" smtClean="0"/>
              <a:t>1</a:t>
            </a:fld>
            <a:endParaRPr lang="en-GB"/>
          </a:p>
        </p:txBody>
      </p:sp>
    </p:spTree>
    <p:extLst>
      <p:ext uri="{BB962C8B-B14F-4D97-AF65-F5344CB8AC3E}">
        <p14:creationId xmlns:p14="http://schemas.microsoft.com/office/powerpoint/2010/main" val="590647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04D3AB-845B-4E2A-B360-C7AE78251921}" type="slidenum">
              <a:rPr lang="en-GB" smtClean="0"/>
              <a:t>2</a:t>
            </a:fld>
            <a:endParaRPr lang="en-GB"/>
          </a:p>
        </p:txBody>
      </p:sp>
    </p:spTree>
    <p:extLst>
      <p:ext uri="{BB962C8B-B14F-4D97-AF65-F5344CB8AC3E}">
        <p14:creationId xmlns:p14="http://schemas.microsoft.com/office/powerpoint/2010/main" val="1605809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spcBef>
                <a:spcPts val="600"/>
              </a:spcBef>
              <a:spcAft>
                <a:spcPts val="1200"/>
              </a:spcAft>
              <a:buFont typeface="Arial" panose="020B0604020202020204" pitchFamily="34" charset="0"/>
              <a:buChar char="•"/>
            </a:pPr>
            <a:r>
              <a:rPr lang="en-US" dirty="0">
                <a:solidFill>
                  <a:schemeClr val="accent1"/>
                </a:solidFill>
                <a:latin typeface="Arial" panose="020B0604020202020204" pitchFamily="34" charset="0"/>
                <a:cs typeface="Arial" panose="020B0604020202020204" pitchFamily="34" charset="0"/>
              </a:rPr>
              <a:t>Positives and negatives:</a:t>
            </a:r>
          </a:p>
          <a:p>
            <a:pPr marL="342900" indent="-342900">
              <a:spcBef>
                <a:spcPts val="600"/>
              </a:spcBef>
              <a:spcAft>
                <a:spcPts val="1200"/>
              </a:spcAft>
              <a:buFont typeface="Arial" panose="020B0604020202020204" pitchFamily="34" charset="0"/>
              <a:buChar char="•"/>
            </a:pPr>
            <a:r>
              <a:rPr lang="en-US" dirty="0">
                <a:solidFill>
                  <a:schemeClr val="accent1"/>
                </a:solidFill>
                <a:latin typeface="Arial" panose="020B0604020202020204" pitchFamily="34" charset="0"/>
                <a:cs typeface="Arial" panose="020B0604020202020204" pitchFamily="34" charset="0"/>
              </a:rPr>
              <a:t>Use</a:t>
            </a:r>
            <a:r>
              <a:rPr lang="en-US" baseline="0" dirty="0">
                <a:solidFill>
                  <a:schemeClr val="accent1"/>
                </a:solidFill>
                <a:latin typeface="Arial" panose="020B0604020202020204" pitchFamily="34" charset="0"/>
                <a:cs typeface="Arial" panose="020B0604020202020204" pitchFamily="34" charset="0"/>
              </a:rPr>
              <a:t> of knowledge to solve real life problems</a:t>
            </a:r>
          </a:p>
          <a:p>
            <a:pPr marL="342900" indent="-342900">
              <a:spcBef>
                <a:spcPts val="600"/>
              </a:spcBef>
              <a:spcAft>
                <a:spcPts val="1200"/>
              </a:spcAft>
              <a:buFont typeface="Arial" panose="020B0604020202020204" pitchFamily="34" charset="0"/>
              <a:buChar char="•"/>
            </a:pPr>
            <a:r>
              <a:rPr lang="en-US" baseline="0" dirty="0">
                <a:solidFill>
                  <a:schemeClr val="accent1"/>
                </a:solidFill>
                <a:latin typeface="Arial" panose="020B0604020202020204" pitchFamily="34" charset="0"/>
                <a:cs typeface="Arial" panose="020B0604020202020204" pitchFamily="34" charset="0"/>
              </a:rPr>
              <a:t>Using problem solving skills to diagnose a patient is very fun. A bit like solving a puzzle, putting all the symptoms, signs and history together to get a bigger picture of what is going on. </a:t>
            </a:r>
          </a:p>
          <a:p>
            <a:pPr marL="342900" indent="-342900">
              <a:spcBef>
                <a:spcPts val="600"/>
              </a:spcBef>
              <a:spcAft>
                <a:spcPts val="1200"/>
              </a:spcAft>
              <a:buFont typeface="Arial" panose="020B0604020202020204" pitchFamily="34" charset="0"/>
              <a:buChar char="•"/>
            </a:pPr>
            <a:r>
              <a:rPr lang="en-US" baseline="0" dirty="0">
                <a:solidFill>
                  <a:schemeClr val="accent1"/>
                </a:solidFill>
                <a:latin typeface="Arial" panose="020B0604020202020204" pitchFamily="34" charset="0"/>
                <a:cs typeface="Arial" panose="020B0604020202020204" pitchFamily="34" charset="0"/>
              </a:rPr>
              <a:t>Honorable role, patient’s trust you and allow you to help them. (I assisted in a C-section delivery in my second year)  </a:t>
            </a:r>
          </a:p>
          <a:p>
            <a:pPr marL="342900" indent="-342900">
              <a:spcBef>
                <a:spcPts val="600"/>
              </a:spcBef>
              <a:spcAft>
                <a:spcPts val="1200"/>
              </a:spcAft>
              <a:buFont typeface="Arial" panose="020B0604020202020204" pitchFamily="34" charset="0"/>
              <a:buChar char="•"/>
            </a:pPr>
            <a:r>
              <a:rPr lang="en-US" baseline="0" dirty="0">
                <a:solidFill>
                  <a:schemeClr val="accent1"/>
                </a:solidFill>
                <a:latin typeface="Arial" panose="020B0604020202020204" pitchFamily="34" charset="0"/>
                <a:cs typeface="Arial" panose="020B0604020202020204" pitchFamily="34" charset="0"/>
              </a:rPr>
              <a:t>Huge responsibility dealing with patients lives which can be challenging but is immensely enjoyable</a:t>
            </a:r>
          </a:p>
          <a:p>
            <a:pPr marL="342900" indent="-342900">
              <a:spcBef>
                <a:spcPts val="600"/>
              </a:spcBef>
              <a:spcAft>
                <a:spcPts val="1200"/>
              </a:spcAft>
              <a:buFont typeface="Arial" panose="020B0604020202020204" pitchFamily="34" charset="0"/>
              <a:buChar char="•"/>
            </a:pPr>
            <a:endParaRPr lang="en-US" baseline="0" dirty="0">
              <a:solidFill>
                <a:schemeClr val="accent1"/>
              </a:solidFill>
              <a:latin typeface="Arial" panose="020B0604020202020204" pitchFamily="34" charset="0"/>
              <a:cs typeface="Arial" panose="020B0604020202020204" pitchFamily="34" charset="0"/>
            </a:endParaRPr>
          </a:p>
          <a:p>
            <a:pPr marL="342900" indent="-342900">
              <a:spcBef>
                <a:spcPts val="600"/>
              </a:spcBef>
              <a:spcAft>
                <a:spcPts val="1200"/>
              </a:spcAft>
              <a:buFont typeface="Arial" panose="020B0604020202020204" pitchFamily="34" charset="0"/>
              <a:buChar char="•"/>
            </a:pPr>
            <a:r>
              <a:rPr lang="en-US" baseline="0" dirty="0">
                <a:solidFill>
                  <a:schemeClr val="accent1"/>
                </a:solidFill>
                <a:latin typeface="Arial" panose="020B0604020202020204" pitchFamily="34" charset="0"/>
                <a:cs typeface="Arial" panose="020B0604020202020204" pitchFamily="34" charset="0"/>
              </a:rPr>
              <a:t>Negatives: </a:t>
            </a:r>
          </a:p>
          <a:p>
            <a:pPr marL="342900" indent="-342900">
              <a:spcBef>
                <a:spcPts val="600"/>
              </a:spcBef>
              <a:spcAft>
                <a:spcPts val="1200"/>
              </a:spcAft>
              <a:buFont typeface="Arial" panose="020B0604020202020204" pitchFamily="34" charset="0"/>
              <a:buChar char="•"/>
            </a:pPr>
            <a:r>
              <a:rPr lang="en-US" baseline="0" dirty="0">
                <a:solidFill>
                  <a:schemeClr val="accent1"/>
                </a:solidFill>
                <a:latin typeface="Arial" panose="020B0604020202020204" pitchFamily="34" charset="0"/>
                <a:cs typeface="Arial" panose="020B0604020202020204" pitchFamily="34" charset="0"/>
              </a:rPr>
              <a:t>Duration of degree</a:t>
            </a:r>
            <a:r>
              <a:rPr lang="en-US" baseline="0" dirty="0">
                <a:solidFill>
                  <a:schemeClr val="accent1"/>
                </a:solidFill>
                <a:latin typeface="Arial" panose="020B0604020202020204" pitchFamily="34" charset="0"/>
                <a:cs typeface="Arial" panose="020B0604020202020204" pitchFamily="34" charset="0"/>
                <a:sym typeface="Wingdings"/>
              </a:rPr>
              <a:t> constantly studying </a:t>
            </a:r>
          </a:p>
          <a:p>
            <a:pPr marL="342900" indent="-342900">
              <a:spcBef>
                <a:spcPts val="600"/>
              </a:spcBef>
              <a:spcAft>
                <a:spcPts val="1200"/>
              </a:spcAft>
              <a:buFont typeface="Arial" panose="020B0604020202020204" pitchFamily="34" charset="0"/>
              <a:buChar char="•"/>
            </a:pPr>
            <a:r>
              <a:rPr lang="en-US" baseline="0" dirty="0">
                <a:solidFill>
                  <a:schemeClr val="accent1"/>
                </a:solidFill>
                <a:latin typeface="Arial" panose="020B0604020202020204" pitchFamily="34" charset="0"/>
                <a:cs typeface="Arial" panose="020B0604020202020204" pitchFamily="34" charset="0"/>
                <a:sym typeface="Wingdings"/>
              </a:rPr>
              <a:t>Long hours and dedication to career leaves little time for </a:t>
            </a:r>
            <a:r>
              <a:rPr lang="en-US" baseline="0" dirty="0" err="1">
                <a:solidFill>
                  <a:schemeClr val="accent1"/>
                </a:solidFill>
                <a:latin typeface="Arial" panose="020B0604020202020204" pitchFamily="34" charset="0"/>
                <a:cs typeface="Arial" panose="020B0604020202020204" pitchFamily="34" charset="0"/>
                <a:sym typeface="Wingdings"/>
              </a:rPr>
              <a:t>socialising</a:t>
            </a:r>
            <a:endParaRPr lang="en-US" baseline="0" dirty="0">
              <a:solidFill>
                <a:schemeClr val="accent1"/>
              </a:solidFill>
              <a:latin typeface="Arial" panose="020B0604020202020204" pitchFamily="34" charset="0"/>
              <a:cs typeface="Arial" panose="020B0604020202020204" pitchFamily="34" charset="0"/>
              <a:sym typeface="Wingdings"/>
            </a:endParaRPr>
          </a:p>
          <a:p>
            <a:pPr marL="342900" indent="-342900">
              <a:spcBef>
                <a:spcPts val="600"/>
              </a:spcBef>
              <a:spcAft>
                <a:spcPts val="1200"/>
              </a:spcAft>
              <a:buFont typeface="Arial" panose="020B0604020202020204" pitchFamily="34" charset="0"/>
              <a:buChar char="•"/>
            </a:pPr>
            <a:r>
              <a:rPr lang="en-US" baseline="0" dirty="0">
                <a:solidFill>
                  <a:schemeClr val="accent1"/>
                </a:solidFill>
                <a:latin typeface="Arial" panose="020B0604020202020204" pitchFamily="34" charset="0"/>
                <a:cs typeface="Arial" panose="020B0604020202020204" pitchFamily="34" charset="0"/>
                <a:sym typeface="Wingdings"/>
              </a:rPr>
              <a:t>Can be very stressful (exam periods, working with patients)</a:t>
            </a:r>
          </a:p>
          <a:p>
            <a:pPr marL="342900" indent="-342900">
              <a:spcBef>
                <a:spcPts val="600"/>
              </a:spcBef>
              <a:spcAft>
                <a:spcPts val="1200"/>
              </a:spcAft>
              <a:buFont typeface="Arial" panose="020B0604020202020204" pitchFamily="34" charset="0"/>
              <a:buChar char="•"/>
            </a:pPr>
            <a:endParaRPr lang="en-US" baseline="0" dirty="0">
              <a:solidFill>
                <a:schemeClr val="accent1"/>
              </a:solidFill>
              <a:latin typeface="Arial" panose="020B0604020202020204" pitchFamily="34" charset="0"/>
              <a:cs typeface="Arial" panose="020B0604020202020204" pitchFamily="34" charset="0"/>
              <a:sym typeface="Wingdings"/>
            </a:endParaRPr>
          </a:p>
          <a:p>
            <a:pPr marL="342900" indent="-342900">
              <a:spcBef>
                <a:spcPts val="600"/>
              </a:spcBef>
              <a:spcAft>
                <a:spcPts val="1200"/>
              </a:spcAft>
              <a:buFont typeface="Arial" panose="020B0604020202020204" pitchFamily="34" charset="0"/>
              <a:buChar char="•"/>
            </a:pPr>
            <a:endParaRPr lang="en-US" baseline="0" dirty="0">
              <a:solidFill>
                <a:schemeClr val="accent1"/>
              </a:solidFill>
              <a:latin typeface="Arial" panose="020B0604020202020204" pitchFamily="34" charset="0"/>
              <a:cs typeface="Arial" panose="020B0604020202020204" pitchFamily="34" charset="0"/>
            </a:endParaRPr>
          </a:p>
          <a:p>
            <a:pPr marL="342900" indent="-342900">
              <a:spcBef>
                <a:spcPts val="600"/>
              </a:spcBef>
              <a:spcAft>
                <a:spcPts val="1200"/>
              </a:spcAft>
              <a:buFont typeface="Arial" panose="020B0604020202020204" pitchFamily="34" charset="0"/>
              <a:buChar char="•"/>
            </a:pPr>
            <a:endParaRPr lang="en-US" dirty="0">
              <a:solidFill>
                <a:schemeClr val="accent1"/>
              </a:solidFill>
              <a:latin typeface="Arial" panose="020B0604020202020204" pitchFamily="34" charset="0"/>
              <a:cs typeface="Arial" panose="020B0604020202020204" pitchFamily="34" charset="0"/>
            </a:endParaRPr>
          </a:p>
          <a:p>
            <a:pPr marL="342900" indent="-342900">
              <a:spcBef>
                <a:spcPts val="600"/>
              </a:spcBef>
              <a:spcAft>
                <a:spcPts val="1200"/>
              </a:spcAft>
              <a:buFont typeface="Arial" panose="020B0604020202020204" pitchFamily="34" charset="0"/>
              <a:buChar char="•"/>
            </a:pPr>
            <a:endParaRPr lang="en-US" dirty="0">
              <a:solidFill>
                <a:schemeClr val="accent1"/>
              </a:solidFill>
              <a:latin typeface="Arial" panose="020B0604020202020204" pitchFamily="34" charset="0"/>
              <a:cs typeface="Arial" panose="020B0604020202020204" pitchFamily="34" charset="0"/>
            </a:endParaRPr>
          </a:p>
          <a:p>
            <a:pPr marL="342900" indent="-342900">
              <a:spcBef>
                <a:spcPts val="600"/>
              </a:spcBef>
              <a:spcAft>
                <a:spcPts val="1200"/>
              </a:spcAft>
              <a:buFont typeface="Arial" panose="020B0604020202020204" pitchFamily="34" charset="0"/>
              <a:buChar char="•"/>
            </a:pPr>
            <a:endParaRPr lang="en-US" dirty="0">
              <a:solidFill>
                <a:schemeClr val="accent1"/>
              </a:solidFill>
              <a:latin typeface="Arial" panose="020B0604020202020204" pitchFamily="34" charset="0"/>
              <a:cs typeface="Arial" panose="020B0604020202020204" pitchFamily="34" charset="0"/>
            </a:endParaRPr>
          </a:p>
          <a:p>
            <a:pPr marL="342900" indent="-342900">
              <a:spcBef>
                <a:spcPts val="600"/>
              </a:spcBef>
              <a:spcAft>
                <a:spcPts val="1200"/>
              </a:spcAft>
              <a:buFont typeface="Arial" panose="020B0604020202020204" pitchFamily="34" charset="0"/>
              <a:buChar char="•"/>
            </a:pPr>
            <a:endParaRPr lang="en-US" dirty="0">
              <a:solidFill>
                <a:schemeClr val="accent1"/>
              </a:solidFill>
              <a:latin typeface="Arial" panose="020B0604020202020204" pitchFamily="34" charset="0"/>
              <a:cs typeface="Arial" panose="020B0604020202020204" pitchFamily="34" charset="0"/>
            </a:endParaRPr>
          </a:p>
          <a:p>
            <a:pPr marL="342900" indent="-342900">
              <a:spcBef>
                <a:spcPts val="600"/>
              </a:spcBef>
              <a:spcAft>
                <a:spcPts val="1200"/>
              </a:spcAft>
              <a:buFont typeface="Arial" panose="020B0604020202020204" pitchFamily="34" charset="0"/>
              <a:buChar char="•"/>
            </a:pPr>
            <a:endParaRPr lang="en-US" dirty="0">
              <a:solidFill>
                <a:schemeClr val="accent1"/>
              </a:solidFill>
              <a:latin typeface="Arial" panose="020B0604020202020204" pitchFamily="34" charset="0"/>
              <a:cs typeface="Arial" panose="020B0604020202020204" pitchFamily="34" charset="0"/>
            </a:endParaRPr>
          </a:p>
          <a:p>
            <a:pPr marL="342900" indent="-342900">
              <a:spcBef>
                <a:spcPts val="600"/>
              </a:spcBef>
              <a:spcAft>
                <a:spcPts val="1200"/>
              </a:spcAft>
              <a:buFont typeface="Arial" panose="020B0604020202020204" pitchFamily="34" charset="0"/>
              <a:buChar char="•"/>
            </a:pPr>
            <a:endParaRPr lang="en-US" dirty="0">
              <a:solidFill>
                <a:schemeClr val="accent1"/>
              </a:solidFill>
              <a:latin typeface="Arial" panose="020B0604020202020204" pitchFamily="34" charset="0"/>
              <a:cs typeface="Arial" panose="020B0604020202020204" pitchFamily="34" charset="0"/>
            </a:endParaRPr>
          </a:p>
          <a:p>
            <a:pPr marL="342900" indent="-342900">
              <a:spcBef>
                <a:spcPts val="600"/>
              </a:spcBef>
              <a:spcAft>
                <a:spcPts val="1200"/>
              </a:spcAft>
              <a:buFont typeface="Arial" panose="020B0604020202020204" pitchFamily="34" charset="0"/>
              <a:buChar char="•"/>
            </a:pPr>
            <a:endParaRPr lang="en-US" dirty="0">
              <a:solidFill>
                <a:schemeClr val="accent1"/>
              </a:solidFill>
              <a:latin typeface="Arial" panose="020B0604020202020204" pitchFamily="34" charset="0"/>
              <a:cs typeface="Arial" panose="020B0604020202020204" pitchFamily="34" charset="0"/>
            </a:endParaRPr>
          </a:p>
          <a:p>
            <a:pPr marL="342900" indent="-342900">
              <a:spcBef>
                <a:spcPts val="600"/>
              </a:spcBef>
              <a:spcAft>
                <a:spcPts val="1200"/>
              </a:spcAft>
              <a:buFont typeface="Arial" panose="020B0604020202020204" pitchFamily="34" charset="0"/>
              <a:buChar char="•"/>
            </a:pPr>
            <a:endParaRPr lang="en-US" dirty="0">
              <a:solidFill>
                <a:schemeClr val="accent1"/>
              </a:solidFill>
              <a:latin typeface="Arial" panose="020B0604020202020204" pitchFamily="34" charset="0"/>
              <a:cs typeface="Arial" panose="020B0604020202020204" pitchFamily="34" charset="0"/>
            </a:endParaRPr>
          </a:p>
          <a:p>
            <a:pPr marL="342900" indent="-342900">
              <a:spcBef>
                <a:spcPts val="600"/>
              </a:spcBef>
              <a:spcAft>
                <a:spcPts val="1200"/>
              </a:spcAft>
              <a:buFont typeface="Arial" panose="020B0604020202020204" pitchFamily="34" charset="0"/>
              <a:buChar char="•"/>
            </a:pPr>
            <a:endParaRPr lang="en-US" dirty="0">
              <a:solidFill>
                <a:schemeClr val="accent1"/>
              </a:solidFill>
              <a:latin typeface="Arial" panose="020B0604020202020204" pitchFamily="34" charset="0"/>
              <a:cs typeface="Arial" panose="020B0604020202020204" pitchFamily="34" charset="0"/>
            </a:endParaRPr>
          </a:p>
          <a:p>
            <a:pPr marL="342900" indent="-342900">
              <a:spcBef>
                <a:spcPts val="600"/>
              </a:spcBef>
              <a:spcAft>
                <a:spcPts val="1200"/>
              </a:spcAft>
              <a:buFont typeface="Arial" panose="020B0604020202020204" pitchFamily="34" charset="0"/>
              <a:buChar char="•"/>
            </a:pPr>
            <a:endParaRPr lang="en-US" dirty="0">
              <a:solidFill>
                <a:schemeClr val="accent1"/>
              </a:solidFill>
              <a:latin typeface="Arial" panose="020B0604020202020204" pitchFamily="34" charset="0"/>
              <a:cs typeface="Arial" panose="020B0604020202020204" pitchFamily="34" charset="0"/>
            </a:endParaRPr>
          </a:p>
          <a:p>
            <a:pPr marL="342900" indent="-342900">
              <a:spcBef>
                <a:spcPts val="600"/>
              </a:spcBef>
              <a:spcAft>
                <a:spcPts val="1200"/>
              </a:spcAft>
              <a:buFont typeface="Arial" panose="020B0604020202020204" pitchFamily="34" charset="0"/>
              <a:buChar char="•"/>
            </a:pPr>
            <a:endParaRPr lang="en-US" dirty="0">
              <a:solidFill>
                <a:schemeClr val="accent1"/>
              </a:solidFill>
              <a:latin typeface="Arial" panose="020B0604020202020204" pitchFamily="34" charset="0"/>
              <a:cs typeface="Arial" panose="020B0604020202020204" pitchFamily="34" charset="0"/>
            </a:endParaRPr>
          </a:p>
          <a:p>
            <a:pPr marL="342900" indent="-342900">
              <a:spcBef>
                <a:spcPts val="600"/>
              </a:spcBef>
              <a:spcAft>
                <a:spcPts val="1200"/>
              </a:spcAft>
              <a:buFont typeface="Arial" panose="020B0604020202020204" pitchFamily="34" charset="0"/>
              <a:buChar char="•"/>
            </a:pPr>
            <a:r>
              <a:rPr lang="en-US" dirty="0">
                <a:solidFill>
                  <a:schemeClr val="accent1"/>
                </a:solidFill>
                <a:latin typeface="Arial" panose="020B0604020202020204" pitchFamily="34" charset="0"/>
                <a:cs typeface="Arial" panose="020B0604020202020204" pitchFamily="34" charset="0"/>
              </a:rPr>
              <a:t>What does an average week look like?</a:t>
            </a:r>
          </a:p>
          <a:p>
            <a:pPr marL="342900" indent="-342900">
              <a:spcBef>
                <a:spcPts val="600"/>
              </a:spcBef>
              <a:spcAft>
                <a:spcPts val="1200"/>
              </a:spcAft>
              <a:buFont typeface="Arial" panose="020B0604020202020204" pitchFamily="34" charset="0"/>
              <a:buChar char="•"/>
            </a:pPr>
            <a:r>
              <a:rPr lang="en-US" dirty="0">
                <a:solidFill>
                  <a:schemeClr val="accent1"/>
                </a:solidFill>
                <a:latin typeface="Arial" panose="020B0604020202020204" pitchFamily="34" charset="0"/>
                <a:cs typeface="Arial" panose="020B0604020202020204" pitchFamily="34" charset="0"/>
              </a:rPr>
              <a:t>Positives and negatives!</a:t>
            </a:r>
          </a:p>
          <a:p>
            <a:pPr marL="342900" indent="-342900">
              <a:spcBef>
                <a:spcPts val="600"/>
              </a:spcBef>
              <a:spcAft>
                <a:spcPts val="1200"/>
              </a:spcAft>
              <a:buFont typeface="Arial" panose="020B0604020202020204" pitchFamily="34" charset="0"/>
              <a:buChar char="•"/>
            </a:pPr>
            <a:r>
              <a:rPr lang="en-US" dirty="0">
                <a:solidFill>
                  <a:schemeClr val="accent1"/>
                </a:solidFill>
                <a:latin typeface="Arial" panose="020B0604020202020204" pitchFamily="34" charset="0"/>
                <a:cs typeface="Arial" panose="020B0604020202020204" pitchFamily="34" charset="0"/>
              </a:rPr>
              <a:t>Best parts/highlights so far</a:t>
            </a:r>
          </a:p>
        </p:txBody>
      </p:sp>
      <p:sp>
        <p:nvSpPr>
          <p:cNvPr id="4" name="Slide Number Placeholder 3"/>
          <p:cNvSpPr>
            <a:spLocks noGrp="1"/>
          </p:cNvSpPr>
          <p:nvPr>
            <p:ph type="sldNum" sz="quarter" idx="10"/>
          </p:nvPr>
        </p:nvSpPr>
        <p:spPr/>
        <p:txBody>
          <a:bodyPr/>
          <a:lstStyle/>
          <a:p>
            <a:fld id="{1404D3AB-845B-4E2A-B360-C7AE78251921}" type="slidenum">
              <a:rPr lang="en-GB" smtClean="0"/>
              <a:t>3</a:t>
            </a:fld>
            <a:endParaRPr lang="en-GB"/>
          </a:p>
        </p:txBody>
      </p:sp>
    </p:spTree>
    <p:extLst>
      <p:ext uri="{BB962C8B-B14F-4D97-AF65-F5344CB8AC3E}">
        <p14:creationId xmlns:p14="http://schemas.microsoft.com/office/powerpoint/2010/main" val="177262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en-US" dirty="0"/>
              <a:t>Fortunate</a:t>
            </a:r>
            <a:r>
              <a:rPr lang="en-US" baseline="0" dirty="0"/>
              <a:t> because I had a fairly stable education and didn’t move from home to home. </a:t>
            </a:r>
          </a:p>
          <a:p>
            <a:pPr marL="171450" indent="-171450">
              <a:buFont typeface="Arial" charset="0"/>
              <a:buChar char="•"/>
            </a:pPr>
            <a:r>
              <a:rPr lang="en-US" baseline="0" dirty="0"/>
              <a:t>Helped foster strong relationships and sense of identity</a:t>
            </a:r>
          </a:p>
          <a:p>
            <a:pPr marL="171450" indent="-171450">
              <a:buFont typeface="Arial" charset="0"/>
              <a:buChar char="•"/>
            </a:pPr>
            <a:r>
              <a:rPr lang="en-US" baseline="0" dirty="0"/>
              <a:t>Allowed me to focus on school, being a kid because I wasn’t burdened with having to get to know new people at school or at home.</a:t>
            </a:r>
          </a:p>
          <a:p>
            <a:pPr marL="171450" indent="-171450">
              <a:buFont typeface="Arial" charset="0"/>
              <a:buChar char="•"/>
            </a:pPr>
            <a:r>
              <a:rPr lang="en-US" baseline="0" dirty="0"/>
              <a:t>Location of school was close to home. Easy to commute to and from and helped me feel like I belonged.</a:t>
            </a:r>
            <a:endParaRPr lang="en-US" dirty="0"/>
          </a:p>
          <a:p>
            <a:pPr marL="171450" indent="-171450">
              <a:buFont typeface="Arial" charset="0"/>
              <a:buChar char="•"/>
            </a:pPr>
            <a:endParaRPr lang="en-US" dirty="0"/>
          </a:p>
          <a:p>
            <a:pPr marL="171450" indent="-171450">
              <a:buFont typeface="Arial" charset="0"/>
              <a:buChar char="•"/>
            </a:pPr>
            <a:r>
              <a:rPr lang="en-US" b="1" dirty="0"/>
              <a:t>PRIMARY:</a:t>
            </a:r>
          </a:p>
          <a:p>
            <a:pPr marL="171450" indent="-171450">
              <a:buFont typeface="Arial" charset="0"/>
              <a:buChar char="•"/>
            </a:pPr>
            <a:r>
              <a:rPr lang="en-US" baseline="0" dirty="0"/>
              <a:t>English was my second language and I struggled immensely with learning it. I still struggle sometimes till this day. I did experience difficulties ’fitting in’ at the beginning because of the language barrier. </a:t>
            </a:r>
          </a:p>
          <a:p>
            <a:pPr marL="171450" indent="-171450">
              <a:buFont typeface="Arial" charset="0"/>
              <a:buChar char="•"/>
            </a:pPr>
            <a:r>
              <a:rPr lang="en-US" baseline="0" dirty="0"/>
              <a:t>What could be done to help children? Reading and Comprehension. My foster </a:t>
            </a:r>
            <a:r>
              <a:rPr lang="en-US" baseline="0" dirty="0" err="1"/>
              <a:t>carers</a:t>
            </a:r>
            <a:r>
              <a:rPr lang="en-US" baseline="0" dirty="0"/>
              <a:t> would force me to read every evening aloud for 30-45 minutes whilst cooking. I would also have to do comprehension exercises alongside my homework.  </a:t>
            </a:r>
            <a:r>
              <a:rPr lang="en-US" baseline="0" dirty="0" err="1"/>
              <a:t>Maths</a:t>
            </a:r>
            <a:r>
              <a:rPr lang="en-US" baseline="0" dirty="0"/>
              <a:t>: </a:t>
            </a:r>
            <a:r>
              <a:rPr lang="en-US" baseline="0" dirty="0" err="1"/>
              <a:t>Timestable</a:t>
            </a:r>
            <a:r>
              <a:rPr lang="en-US" baseline="0" dirty="0"/>
              <a:t> CD played in the car and played when getting ready for school and bed.  I had educational posters and books. Although my foster </a:t>
            </a:r>
            <a:r>
              <a:rPr lang="en-US" baseline="0" dirty="0" err="1"/>
              <a:t>carers</a:t>
            </a:r>
            <a:r>
              <a:rPr lang="en-US" baseline="0" dirty="0"/>
              <a:t> did not come from an academic background they did push academia in the household.</a:t>
            </a:r>
          </a:p>
          <a:p>
            <a:pPr marL="171450" indent="-171450">
              <a:buFont typeface="Arial" charset="0"/>
              <a:buChar char="•"/>
            </a:pPr>
            <a:r>
              <a:rPr lang="en-US" baseline="0" dirty="0"/>
              <a:t>Good contact between social workers, foster </a:t>
            </a:r>
            <a:r>
              <a:rPr lang="en-US" baseline="0" dirty="0" err="1"/>
              <a:t>carers</a:t>
            </a:r>
            <a:r>
              <a:rPr lang="en-US" baseline="0" dirty="0"/>
              <a:t> and school. I felt I was able to express my concerns about my learning in school. Assistance for Mathematics at school. Important for schools to pick this up early on and give students the support needed. </a:t>
            </a:r>
          </a:p>
          <a:p>
            <a:pPr marL="171450" indent="-171450">
              <a:buFont typeface="Arial" charset="0"/>
              <a:buChar char="•"/>
            </a:pPr>
            <a:endParaRPr lang="en-US" baseline="0" dirty="0"/>
          </a:p>
          <a:p>
            <a:r>
              <a:rPr lang="en-US" b="1" dirty="0"/>
              <a:t>Years 7-9:</a:t>
            </a:r>
          </a:p>
          <a:p>
            <a:r>
              <a:rPr lang="en-US" dirty="0"/>
              <a:t>Important</a:t>
            </a:r>
            <a:r>
              <a:rPr lang="en-US" baseline="0" dirty="0"/>
              <a:t> for students to explore. I took part in every afterschool club, field trip or opportunity made available. I was able to see what I liked and what I didn’t enjoy so much.</a:t>
            </a:r>
          </a:p>
          <a:p>
            <a:r>
              <a:rPr lang="en-US" baseline="0" dirty="0"/>
              <a:t>Competed in netball, athletics, </a:t>
            </a:r>
            <a:r>
              <a:rPr lang="en-US" baseline="0" dirty="0" err="1"/>
              <a:t>rounders</a:t>
            </a:r>
            <a:r>
              <a:rPr lang="en-US" baseline="0" dirty="0"/>
              <a:t>, basketball and academic competitions. </a:t>
            </a:r>
          </a:p>
          <a:p>
            <a:r>
              <a:rPr lang="en-US" baseline="0" dirty="0"/>
              <a:t>Built a good rapport with teachers. </a:t>
            </a:r>
          </a:p>
          <a:p>
            <a:r>
              <a:rPr lang="en-US" b="1" baseline="0" dirty="0"/>
              <a:t>Years 9-11</a:t>
            </a:r>
          </a:p>
          <a:p>
            <a:r>
              <a:rPr lang="en-US" baseline="0" dirty="0"/>
              <a:t>-GCSEs are the primary focus. 5 A*-C including English and Mathematics. It is so important for care experienced children to get the GCSE grades in order to access HE and increasing earning potential. 23% of looked after children achieve 5 good GCSES vs 60% other pupils.</a:t>
            </a:r>
          </a:p>
          <a:p>
            <a:r>
              <a:rPr lang="en-US" baseline="0" dirty="0"/>
              <a:t>What to do to help:</a:t>
            </a:r>
          </a:p>
          <a:p>
            <a:pPr marL="171450" indent="-171450">
              <a:buFontTx/>
              <a:buChar char="-"/>
            </a:pPr>
            <a:r>
              <a:rPr lang="en-US" baseline="0" dirty="0"/>
              <a:t>Get students extra tuition if they need it</a:t>
            </a:r>
          </a:p>
          <a:p>
            <a:pPr marL="171450" indent="-171450">
              <a:buFontTx/>
              <a:buChar char="-"/>
            </a:pPr>
            <a:r>
              <a:rPr lang="en-US" baseline="0" dirty="0"/>
              <a:t>Stable home, stable child= stable education. </a:t>
            </a:r>
          </a:p>
          <a:p>
            <a:pPr marL="171450" indent="-171450">
              <a:buFontTx/>
              <a:buChar char="-"/>
            </a:pPr>
            <a:r>
              <a:rPr lang="en-US" baseline="0" dirty="0"/>
              <a:t>Get students the mental health support they need. </a:t>
            </a:r>
          </a:p>
          <a:p>
            <a:pPr marL="171450" indent="-171450">
              <a:buFontTx/>
              <a:buChar char="-"/>
            </a:pPr>
            <a:r>
              <a:rPr lang="en-US" baseline="0" dirty="0"/>
              <a:t>PEP reviews are controversial so assess the needs and wants of the child to see how useful they are.</a:t>
            </a:r>
          </a:p>
          <a:p>
            <a:pPr marL="171450" indent="-171450">
              <a:buFontTx/>
              <a:buChar char="-"/>
            </a:pPr>
            <a:r>
              <a:rPr lang="en-US" baseline="0" dirty="0"/>
              <a:t>Homework club</a:t>
            </a:r>
            <a:r>
              <a:rPr lang="en-US" baseline="0" dirty="0">
                <a:sym typeface="Wingdings"/>
              </a:rPr>
              <a:t> afterschool, local libraries etc.</a:t>
            </a:r>
          </a:p>
          <a:p>
            <a:pPr marL="171450" indent="-171450">
              <a:buFontTx/>
              <a:buChar char="-"/>
            </a:pPr>
            <a:r>
              <a:rPr lang="en-US" baseline="0" dirty="0">
                <a:sym typeface="Wingdings"/>
              </a:rPr>
              <a:t>Additional work done alongside homework is important. </a:t>
            </a:r>
          </a:p>
          <a:p>
            <a:pPr marL="171450" indent="-171450">
              <a:buFontTx/>
              <a:buChar char="-"/>
            </a:pPr>
            <a:r>
              <a:rPr lang="en-US" baseline="0" dirty="0">
                <a:sym typeface="Wingdings"/>
              </a:rPr>
              <a:t>School holidays  Play schemes and had tasks to do as well. Reading, </a:t>
            </a:r>
            <a:r>
              <a:rPr lang="en-US" baseline="0" dirty="0" err="1">
                <a:sym typeface="Wingdings"/>
              </a:rPr>
              <a:t>maths</a:t>
            </a:r>
            <a:r>
              <a:rPr lang="en-US" baseline="0" dirty="0">
                <a:sym typeface="Wingdings"/>
              </a:rPr>
              <a:t> etc. </a:t>
            </a:r>
          </a:p>
          <a:p>
            <a:pPr marL="171450" indent="-171450">
              <a:buFontTx/>
              <a:buChar char="-"/>
            </a:pPr>
            <a:endParaRPr lang="en-US" baseline="0" dirty="0">
              <a:sym typeface="Wingdings"/>
            </a:endParaRPr>
          </a:p>
          <a:p>
            <a:pPr marL="171450" indent="-171450">
              <a:buFontTx/>
              <a:buChar char="-"/>
            </a:pPr>
            <a:r>
              <a:rPr lang="en-US" baseline="0" dirty="0">
                <a:sym typeface="Wingdings"/>
              </a:rPr>
              <a:t>Sixth Form/College</a:t>
            </a:r>
          </a:p>
          <a:p>
            <a:pPr marL="171450" indent="-171450">
              <a:buFontTx/>
              <a:buChar char="-"/>
            </a:pPr>
            <a:r>
              <a:rPr lang="en-US" baseline="0" dirty="0">
                <a:sym typeface="Wingdings"/>
              </a:rPr>
              <a:t>Stayed on at secondary school for Sixth Form because I was familiar with teachers and felt well settled. </a:t>
            </a:r>
          </a:p>
          <a:p>
            <a:pPr marL="171450" indent="-171450">
              <a:buFontTx/>
              <a:buChar char="-"/>
            </a:pPr>
            <a:r>
              <a:rPr lang="en-US" baseline="0" dirty="0">
                <a:sym typeface="Wingdings"/>
              </a:rPr>
              <a:t>A-levels (3 A-levels and 1 AS)</a:t>
            </a:r>
          </a:p>
          <a:p>
            <a:pPr marL="171450" indent="-171450">
              <a:buFontTx/>
              <a:buChar char="-"/>
            </a:pPr>
            <a:endParaRPr lang="en-US" baseline="0" dirty="0">
              <a:sym typeface="Wingdings"/>
            </a:endParaRPr>
          </a:p>
          <a:p>
            <a:pPr marL="342900" indent="-342900">
              <a:spcBef>
                <a:spcPts val="600"/>
              </a:spcBef>
              <a:spcAft>
                <a:spcPts val="1200"/>
              </a:spcAft>
              <a:buFont typeface="Arial" panose="020B0604020202020204" pitchFamily="34" charset="0"/>
              <a:buChar char="•"/>
            </a:pPr>
            <a:endParaRPr lang="en-US" sz="1200" dirty="0">
              <a:solidFill>
                <a:schemeClr val="accent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1404D3AB-845B-4E2A-B360-C7AE78251921}" type="slidenum">
              <a:rPr lang="en-GB" smtClean="0"/>
              <a:t>4</a:t>
            </a:fld>
            <a:endParaRPr lang="en-GB"/>
          </a:p>
        </p:txBody>
      </p:sp>
    </p:spTree>
    <p:extLst>
      <p:ext uri="{BB962C8B-B14F-4D97-AF65-F5344CB8AC3E}">
        <p14:creationId xmlns:p14="http://schemas.microsoft.com/office/powerpoint/2010/main" val="154178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en-US" baseline="0" dirty="0"/>
              <a:t>Open up a dialogue with young people about future aspirations so that they can start working towards that. Goal mapping is so important. Many students do not know what they want to do but start looking at areas they enjoy and are good at. </a:t>
            </a:r>
          </a:p>
          <a:p>
            <a:endParaRPr lang="en-US" dirty="0"/>
          </a:p>
          <a:p>
            <a:pPr marL="171450" indent="-171450">
              <a:buFont typeface="Arial" charset="0"/>
              <a:buChar char="•"/>
            </a:pPr>
            <a:r>
              <a:rPr lang="en-US" dirty="0" err="1"/>
              <a:t>Carers</a:t>
            </a:r>
            <a:r>
              <a:rPr lang="en-US" baseline="0" dirty="0"/>
              <a:t> advisors can be helpful in giving students information about HE such as grade requirements, A-levels. Can be hit or miss. Do not rely solely on this.</a:t>
            </a:r>
          </a:p>
          <a:p>
            <a:endParaRPr lang="en-US" baseline="0" dirty="0"/>
          </a:p>
          <a:p>
            <a:pPr marL="171450" indent="-171450">
              <a:buFont typeface="Arial" charset="0"/>
              <a:buChar char="•"/>
            </a:pPr>
            <a:r>
              <a:rPr lang="en-GB" dirty="0"/>
              <a:t>UCAS application opens</a:t>
            </a:r>
            <a:r>
              <a:rPr lang="en-GB" baseline="0" dirty="0"/>
              <a:t> early September </a:t>
            </a:r>
          </a:p>
          <a:p>
            <a:pPr marL="171450" indent="-171450">
              <a:buFont typeface="Arial" charset="0"/>
              <a:buChar char="•"/>
            </a:pPr>
            <a:r>
              <a:rPr lang="en-GB" baseline="0" dirty="0"/>
              <a:t>UCAS deadline for Medicine, Dentistry, Veterinary Sciences, Oxbridge is earlier than other courses. Usually 15</a:t>
            </a:r>
            <a:r>
              <a:rPr lang="en-GB" baseline="30000" dirty="0"/>
              <a:t>th</a:t>
            </a:r>
            <a:r>
              <a:rPr lang="en-GB" baseline="0" dirty="0"/>
              <a:t> October. 15</a:t>
            </a:r>
            <a:r>
              <a:rPr lang="en-GB" baseline="30000" dirty="0"/>
              <a:t>th</a:t>
            </a:r>
            <a:r>
              <a:rPr lang="en-GB" baseline="0" dirty="0"/>
              <a:t> Jan for other courses</a:t>
            </a:r>
          </a:p>
          <a:p>
            <a:pPr marL="171450" indent="-171450">
              <a:buFont typeface="Arial" charset="0"/>
              <a:buChar char="•"/>
            </a:pPr>
            <a:r>
              <a:rPr lang="en-GB" sz="1200" kern="1200" dirty="0">
                <a:solidFill>
                  <a:schemeClr val="tx1"/>
                </a:solidFill>
                <a:effectLst/>
                <a:latin typeface="+mn-lt"/>
                <a:ea typeface="+mn-ea"/>
                <a:cs typeface="+mn-cs"/>
              </a:rPr>
              <a:t>Tick</a:t>
            </a:r>
            <a:r>
              <a:rPr lang="en-GB" sz="1200" kern="1200" baseline="0" dirty="0">
                <a:solidFill>
                  <a:schemeClr val="tx1"/>
                </a:solidFill>
                <a:effectLst/>
                <a:latin typeface="+mn-lt"/>
                <a:ea typeface="+mn-ea"/>
                <a:cs typeface="+mn-cs"/>
              </a:rPr>
              <a:t> the care-related questions in your </a:t>
            </a:r>
            <a:r>
              <a:rPr lang="en-GB" sz="1200" kern="1200" dirty="0">
                <a:solidFill>
                  <a:schemeClr val="tx1"/>
                </a:solidFill>
                <a:effectLst/>
                <a:latin typeface="+mn-lt"/>
                <a:ea typeface="+mn-ea"/>
                <a:cs typeface="+mn-cs"/>
              </a:rPr>
              <a:t>UCAS application. This is important for you to do this so that the admissions team at your designated universities are aware of your background and can provide support (if available) in your pre-application/post-application. Some universities, such as King’s, will take extra consideration for students applying from a care leavers background (Contextualised</a:t>
            </a:r>
            <a:r>
              <a:rPr lang="en-GB" sz="1200" kern="1200" baseline="0" dirty="0">
                <a:solidFill>
                  <a:schemeClr val="tx1"/>
                </a:solidFill>
                <a:effectLst/>
                <a:latin typeface="+mn-lt"/>
                <a:ea typeface="+mn-ea"/>
                <a:cs typeface="+mn-cs"/>
              </a:rPr>
              <a:t> admissions)</a:t>
            </a:r>
            <a:r>
              <a:rPr lang="en-GB" sz="1200" kern="1200" dirty="0">
                <a:solidFill>
                  <a:schemeClr val="tx1"/>
                </a:solidFill>
                <a:effectLst/>
                <a:latin typeface="+mn-lt"/>
                <a:ea typeface="+mn-ea"/>
                <a:cs typeface="+mn-cs"/>
              </a:rPr>
              <a:t>. If you can also incorporate that you are a care leaver in your personal statement, I would recommend you do so. This will help the admission teams to identify you and provide you with more support. If you are not comfortable with this idea, you can ask your teachers to reference your care leaver background in their UCAS reference for you.</a:t>
            </a:r>
            <a:r>
              <a:rPr lang="en-GB" dirty="0">
                <a:effectLst/>
              </a:rPr>
              <a:t> </a:t>
            </a:r>
            <a:endParaRPr lang="en-GB" baseline="0" dirty="0"/>
          </a:p>
          <a:p>
            <a:endParaRPr lang="en-GB" baseline="0" dirty="0"/>
          </a:p>
          <a:p>
            <a:pPr marL="171450" indent="-171450">
              <a:buFont typeface="Arial" charset="0"/>
              <a:buChar char="•"/>
            </a:pPr>
            <a:r>
              <a:rPr lang="en-GB" baseline="0" dirty="0"/>
              <a:t>Strong references is important</a:t>
            </a:r>
          </a:p>
          <a:p>
            <a:pPr marL="171450" indent="-171450">
              <a:buFont typeface="Arial" charset="0"/>
              <a:buChar char="•"/>
            </a:pPr>
            <a:r>
              <a:rPr lang="en-GB" baseline="0" dirty="0"/>
              <a:t>Work experience</a:t>
            </a:r>
            <a:r>
              <a:rPr lang="en-GB" baseline="0" dirty="0">
                <a:sym typeface="Wingdings"/>
              </a:rPr>
              <a:t> can be a nightmare to get! Go on Hospital pages and find list of Drs email addresses and email as many as possible asking for WE. </a:t>
            </a:r>
          </a:p>
          <a:p>
            <a:pPr marL="171450" indent="-171450">
              <a:buFont typeface="Arial" charset="0"/>
              <a:buChar char="•"/>
            </a:pPr>
            <a:r>
              <a:rPr lang="en-GB" baseline="0" dirty="0">
                <a:sym typeface="Wingdings"/>
              </a:rPr>
              <a:t> If not see if you can volunteer in your local hospital, helping feed patients and assisting nurses. As this will give you an opportunity to talk to doctors. </a:t>
            </a:r>
          </a:p>
          <a:p>
            <a:pPr marL="171450" indent="-171450">
              <a:buFont typeface="Arial" charset="0"/>
              <a:buChar char="•"/>
            </a:pPr>
            <a:r>
              <a:rPr lang="en-GB" baseline="0" dirty="0">
                <a:sym typeface="Wingdings"/>
              </a:rPr>
              <a:t>Volunteer in a nursing home, Age UK, charity shop if you cannot find anywhere else. </a:t>
            </a:r>
          </a:p>
          <a:p>
            <a:pPr marL="171450" indent="-171450">
              <a:buFont typeface="Arial" charset="0"/>
              <a:buChar char="•"/>
            </a:pPr>
            <a:r>
              <a:rPr lang="en-GB" baseline="0" dirty="0">
                <a:sym typeface="Wingdings"/>
              </a:rPr>
              <a:t>Duration of work experience is not important it is being able to reflect on your experience and how that has helped you decide that medicine is the correct course for you.</a:t>
            </a:r>
          </a:p>
          <a:p>
            <a:pPr marL="171450" indent="-171450">
              <a:buFont typeface="Arial" charset="0"/>
              <a:buChar char="•"/>
            </a:pPr>
            <a:r>
              <a:rPr lang="en-GB" baseline="0" dirty="0">
                <a:sym typeface="Wingdings"/>
              </a:rPr>
              <a:t>They want to see you have understood what it means to be a doctor.</a:t>
            </a:r>
          </a:p>
          <a:p>
            <a:pPr marL="171450" indent="-171450">
              <a:buFont typeface="Arial" charset="0"/>
              <a:buChar char="•"/>
            </a:pPr>
            <a:endParaRPr lang="en-GB" baseline="0" dirty="0"/>
          </a:p>
          <a:p>
            <a:pPr marL="171450" indent="-171450">
              <a:buFont typeface="Arial" charset="0"/>
              <a:buChar char="•"/>
            </a:pPr>
            <a:r>
              <a:rPr lang="en-GB" baseline="0" dirty="0"/>
              <a:t>Challenges: Achieving the grades, personal statement and deadlines (not having someone from a medical background/who has experience in medical applications to really help).</a:t>
            </a:r>
          </a:p>
          <a:p>
            <a:pPr marL="171450" indent="-171450">
              <a:buFont typeface="Arial" charset="0"/>
              <a:buChar char="•"/>
            </a:pPr>
            <a:r>
              <a:rPr lang="en-GB" baseline="0" dirty="0"/>
              <a:t>Keeping momentum. Feels like there are many obstacles/hurdles in your pathway. One thing after another but keep pushing!</a:t>
            </a:r>
          </a:p>
          <a:p>
            <a:endParaRPr lang="en-GB" baseline="0" dirty="0"/>
          </a:p>
          <a:p>
            <a:pPr marL="171450" indent="-171450">
              <a:buFont typeface="Arial" charset="0"/>
              <a:buChar char="•"/>
            </a:pPr>
            <a:r>
              <a:rPr lang="en-GB" baseline="0" dirty="0"/>
              <a:t>GCSE’s</a:t>
            </a:r>
          </a:p>
          <a:p>
            <a:r>
              <a:rPr lang="en-GB" baseline="0" dirty="0"/>
              <a:t>- GCSE grade 6/B or above in English Language and Mathematics before applying. 5A*-C GCSEs in </a:t>
            </a:r>
            <a:r>
              <a:rPr lang="en-GB" baseline="0" dirty="0" err="1"/>
              <a:t>Eng</a:t>
            </a:r>
            <a:r>
              <a:rPr lang="en-GB" baseline="0" dirty="0"/>
              <a:t> and Maths (9-5)</a:t>
            </a:r>
          </a:p>
          <a:p>
            <a:r>
              <a:rPr lang="en-GB" baseline="0" dirty="0"/>
              <a:t>A-levels </a:t>
            </a:r>
            <a:r>
              <a:rPr lang="en-GB" baseline="0" dirty="0">
                <a:sym typeface="Wingdings"/>
              </a:rPr>
              <a:t> Must take Biology and Chemistry at A-level plus another subject e.g. Maths, Physics, English. Some universities will not accept certain subjects as a 3rd A-level so check entry requirements.</a:t>
            </a:r>
          </a:p>
          <a:p>
            <a:r>
              <a:rPr lang="en-GB" baseline="0" dirty="0">
                <a:sym typeface="Wingdings"/>
              </a:rPr>
              <a:t>IB (if school offers)</a:t>
            </a:r>
          </a:p>
          <a:p>
            <a:endParaRPr lang="en-GB" baseline="0" dirty="0">
              <a:sym typeface="Wingdings"/>
            </a:endParaRPr>
          </a:p>
          <a:p>
            <a:endParaRPr lang="en-GB" baseline="0" dirty="0"/>
          </a:p>
          <a:p>
            <a:endParaRPr lang="en-GB" baseline="0" dirty="0"/>
          </a:p>
          <a:p>
            <a:endParaRPr lang="en-GB" baseline="0" dirty="0"/>
          </a:p>
          <a:p>
            <a:endParaRPr lang="en-GB" baseline="0" dirty="0"/>
          </a:p>
          <a:p>
            <a:endParaRPr lang="en-GB" baseline="0" dirty="0"/>
          </a:p>
          <a:p>
            <a:endParaRPr lang="en-GB" dirty="0"/>
          </a:p>
        </p:txBody>
      </p:sp>
      <p:sp>
        <p:nvSpPr>
          <p:cNvPr id="4" name="Slide Number Placeholder 3"/>
          <p:cNvSpPr>
            <a:spLocks noGrp="1"/>
          </p:cNvSpPr>
          <p:nvPr>
            <p:ph type="sldNum" sz="quarter" idx="10"/>
          </p:nvPr>
        </p:nvSpPr>
        <p:spPr/>
        <p:txBody>
          <a:bodyPr/>
          <a:lstStyle/>
          <a:p>
            <a:fld id="{1404D3AB-845B-4E2A-B360-C7AE78251921}" type="slidenum">
              <a:rPr lang="en-GB" smtClean="0"/>
              <a:t>5</a:t>
            </a:fld>
            <a:endParaRPr lang="en-GB"/>
          </a:p>
        </p:txBody>
      </p:sp>
    </p:spTree>
    <p:extLst>
      <p:ext uri="{BB962C8B-B14F-4D97-AF65-F5344CB8AC3E}">
        <p14:creationId xmlns:p14="http://schemas.microsoft.com/office/powerpoint/2010/main" val="1964192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Propel</a:t>
            </a:r>
            <a:r>
              <a:rPr lang="en-US" b="1" baseline="0" dirty="0">
                <a:sym typeface="Wingdings"/>
              </a:rPr>
              <a:t> </a:t>
            </a:r>
            <a:r>
              <a:rPr lang="en-US" sz="1200" b="0" i="0" u="none" strike="noStrike" kern="1200" baseline="0" dirty="0">
                <a:solidFill>
                  <a:schemeClr val="tx1"/>
                </a:solidFill>
                <a:effectLst/>
                <a:latin typeface="+mn-lt"/>
                <a:ea typeface="+mn-ea"/>
                <a:cs typeface="+mn-cs"/>
                <a:sym typeface="Wingdings"/>
              </a:rPr>
              <a:t>Website launched by BECOME for care experienced children </a:t>
            </a:r>
            <a:r>
              <a:rPr lang="en-US" sz="1200" b="0" i="0" u="none" strike="noStrike" kern="1200" dirty="0">
                <a:solidFill>
                  <a:schemeClr val="tx1"/>
                </a:solidFill>
                <a:effectLst/>
                <a:latin typeface="+mn-lt"/>
                <a:ea typeface="+mn-ea"/>
                <a:cs typeface="+mn-cs"/>
              </a:rPr>
              <a:t>to access full information about each institution’s pastoral and financial provision for care leavers, as well as inspirational stories from care-experienced students.</a:t>
            </a:r>
          </a:p>
          <a:p>
            <a:r>
              <a:rPr lang="en-US" sz="1200" b="1" i="0" u="none" strike="noStrike" kern="1200" dirty="0">
                <a:solidFill>
                  <a:schemeClr val="tx1"/>
                </a:solidFill>
                <a:effectLst/>
                <a:latin typeface="+mn-lt"/>
                <a:ea typeface="+mn-ea"/>
                <a:cs typeface="+mn-cs"/>
              </a:rPr>
              <a:t>Become</a:t>
            </a:r>
            <a:r>
              <a:rPr lang="en-US" sz="1200" b="1" i="0" u="none" strike="noStrike" kern="1200" dirty="0">
                <a:solidFill>
                  <a:schemeClr val="tx1"/>
                </a:solidFill>
                <a:effectLst/>
                <a:latin typeface="+mn-lt"/>
                <a:ea typeface="+mn-ea"/>
                <a:cs typeface="+mn-cs"/>
                <a:sym typeface="Wingdings"/>
              </a:rPr>
              <a:t> </a:t>
            </a:r>
            <a:r>
              <a:rPr lang="en-US" sz="1200" b="0" i="0" u="none" strike="noStrike" kern="1200" dirty="0">
                <a:solidFill>
                  <a:schemeClr val="tx1"/>
                </a:solidFill>
                <a:effectLst/>
                <a:latin typeface="+mn-lt"/>
                <a:ea typeface="+mn-ea"/>
                <a:cs typeface="+mn-cs"/>
                <a:sym typeface="Wingdings"/>
              </a:rPr>
              <a:t>Charity for children in care and young care leavers. Offer</a:t>
            </a:r>
            <a:r>
              <a:rPr lang="en-US" sz="1200" b="0" i="0" u="none" strike="noStrike" kern="1200" baseline="0" dirty="0">
                <a:solidFill>
                  <a:schemeClr val="tx1"/>
                </a:solidFill>
                <a:effectLst/>
                <a:latin typeface="+mn-lt"/>
                <a:ea typeface="+mn-ea"/>
                <a:cs typeface="+mn-cs"/>
                <a:sym typeface="Wingdings"/>
              </a:rPr>
              <a:t> life coaching and free advice line for care-experienced children or care leavers. </a:t>
            </a:r>
          </a:p>
          <a:p>
            <a:r>
              <a:rPr lang="en-US" sz="1200" b="1" i="0" u="none" strike="noStrike" kern="1200" baseline="0" dirty="0" err="1">
                <a:solidFill>
                  <a:schemeClr val="tx1"/>
                </a:solidFill>
                <a:effectLst/>
                <a:latin typeface="+mn-lt"/>
                <a:ea typeface="+mn-ea"/>
                <a:cs typeface="+mn-cs"/>
                <a:sym typeface="Wingdings"/>
              </a:rPr>
              <a:t>Buttle</a:t>
            </a:r>
            <a:r>
              <a:rPr lang="en-US" sz="1200" b="1" i="0" u="none" strike="noStrike" kern="1200" baseline="0" dirty="0">
                <a:solidFill>
                  <a:schemeClr val="tx1"/>
                </a:solidFill>
                <a:effectLst/>
                <a:latin typeface="+mn-lt"/>
                <a:ea typeface="+mn-ea"/>
                <a:cs typeface="+mn-cs"/>
                <a:sym typeface="Wingdings"/>
              </a:rPr>
              <a:t> UK </a:t>
            </a:r>
            <a:r>
              <a:rPr lang="en-US" sz="1200" b="0" i="0" u="none" strike="noStrike" kern="1200" baseline="0" dirty="0">
                <a:solidFill>
                  <a:schemeClr val="tx1"/>
                </a:solidFill>
                <a:effectLst/>
                <a:latin typeface="+mn-lt"/>
                <a:ea typeface="+mn-ea"/>
                <a:cs typeface="+mn-cs"/>
                <a:sym typeface="Wingdings"/>
              </a:rPr>
              <a:t>financial support for children experiencing hardship.</a:t>
            </a:r>
          </a:p>
          <a:p>
            <a:r>
              <a:rPr lang="en-US" sz="1200" b="1" i="0" u="none" strike="noStrike" kern="1200" baseline="0" dirty="0">
                <a:solidFill>
                  <a:schemeClr val="tx1"/>
                </a:solidFill>
                <a:effectLst/>
                <a:latin typeface="+mn-lt"/>
                <a:ea typeface="+mn-ea"/>
                <a:cs typeface="+mn-cs"/>
                <a:sym typeface="Wingdings"/>
              </a:rPr>
              <a:t>Education on HE: </a:t>
            </a:r>
            <a:r>
              <a:rPr lang="en-US" sz="1200" b="0" i="0" u="none" strike="noStrike" kern="1200" baseline="0" dirty="0">
                <a:solidFill>
                  <a:schemeClr val="tx1"/>
                </a:solidFill>
                <a:effectLst/>
                <a:latin typeface="+mn-lt"/>
                <a:ea typeface="+mn-ea"/>
                <a:cs typeface="+mn-cs"/>
                <a:sym typeface="Wingdings"/>
              </a:rPr>
              <a:t>myth busters about paying for university, what the loan means, when is it paid back etc. Financial support available to young people (bursaries and scholarships). Use propel and contact universities directly. </a:t>
            </a:r>
          </a:p>
          <a:p>
            <a:endParaRPr lang="en-US" sz="1200" b="0" i="0" u="none" strike="noStrike" kern="1200" baseline="0" dirty="0">
              <a:solidFill>
                <a:schemeClr val="tx1"/>
              </a:solidFill>
              <a:effectLst/>
              <a:latin typeface="+mn-lt"/>
              <a:ea typeface="+mn-ea"/>
              <a:cs typeface="+mn-cs"/>
              <a:sym typeface="Wingding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effectLst/>
                <a:latin typeface="+mn-lt"/>
                <a:ea typeface="+mn-ea"/>
                <a:cs typeface="+mn-cs"/>
                <a:sym typeface="Wingdings"/>
              </a:rPr>
              <a:t>HELOA: Is the professional association for access, recruitment and outreach staff working in Higher Education in the UK. Its mission is to support and enable its members to help students make informed decisions. Run care-experienced days which are very informative for children in care, </a:t>
            </a:r>
            <a:r>
              <a:rPr lang="en-US" sz="1200" b="0" i="0" u="none" strike="noStrike" kern="1200" baseline="0" dirty="0" err="1">
                <a:solidFill>
                  <a:schemeClr val="tx1"/>
                </a:solidFill>
                <a:effectLst/>
                <a:latin typeface="+mn-lt"/>
                <a:ea typeface="+mn-ea"/>
                <a:cs typeface="+mn-cs"/>
                <a:sym typeface="Wingdings"/>
              </a:rPr>
              <a:t>carers</a:t>
            </a:r>
            <a:r>
              <a:rPr lang="en-US" sz="1200" b="0" i="0" u="none" strike="noStrike" kern="1200" baseline="0" dirty="0">
                <a:solidFill>
                  <a:schemeClr val="tx1"/>
                </a:solidFill>
                <a:effectLst/>
                <a:latin typeface="+mn-lt"/>
                <a:ea typeface="+mn-ea"/>
                <a:cs typeface="+mn-cs"/>
                <a:sym typeface="Wingdings"/>
              </a:rPr>
              <a:t> and social workers.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a:solidFill>
                <a:schemeClr val="tx1"/>
              </a:solidFill>
              <a:effectLst/>
              <a:latin typeface="+mn-lt"/>
              <a:ea typeface="+mn-ea"/>
              <a:cs typeface="+mn-cs"/>
              <a:sym typeface="Wingding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effectLst/>
                <a:latin typeface="+mn-lt"/>
                <a:ea typeface="+mn-ea"/>
                <a:cs typeface="+mn-cs"/>
                <a:sym typeface="Wingdings"/>
              </a:rPr>
              <a:t>Realising Opportunities: </a:t>
            </a:r>
            <a:r>
              <a:rPr lang="en-US" sz="1200" b="0" i="0" u="none" strike="noStrike" kern="1200" dirty="0">
                <a:solidFill>
                  <a:schemeClr val="tx1"/>
                </a:solidFill>
                <a:effectLst/>
                <a:latin typeface="+mn-lt"/>
                <a:ea typeface="+mn-ea"/>
                <a:cs typeface="+mn-cs"/>
              </a:rPr>
              <a:t>unique collaboration of leading, research intensive universities, working together to promote fair access and social mobility of students from groups underrepresented in higher education. 2 year</a:t>
            </a:r>
            <a:r>
              <a:rPr lang="en-US" sz="1200" b="0" i="0" u="none" strike="noStrike" kern="1200" baseline="0" dirty="0">
                <a:solidFill>
                  <a:schemeClr val="tx1"/>
                </a:solidFill>
                <a:effectLst/>
                <a:latin typeface="+mn-lt"/>
                <a:ea typeface="+mn-ea"/>
                <a:cs typeface="+mn-cs"/>
              </a:rPr>
              <a:t> </a:t>
            </a:r>
            <a:r>
              <a:rPr lang="en-US" sz="1200" b="0" i="0" u="none" strike="noStrike" kern="1200" baseline="0" dirty="0" err="1">
                <a:solidFill>
                  <a:schemeClr val="tx1"/>
                </a:solidFill>
                <a:effectLst/>
                <a:latin typeface="+mn-lt"/>
                <a:ea typeface="+mn-ea"/>
                <a:cs typeface="+mn-cs"/>
              </a:rPr>
              <a:t>programme</a:t>
            </a:r>
            <a:r>
              <a:rPr lang="en-US" sz="1200" b="0" i="0" u="none" strike="noStrike" kern="1200" baseline="0" dirty="0">
                <a:solidFill>
                  <a:schemeClr val="tx1"/>
                </a:solidFill>
                <a:effectLst/>
                <a:latin typeface="+mn-lt"/>
                <a:ea typeface="+mn-ea"/>
                <a:cs typeface="+mn-cs"/>
              </a:rPr>
              <a:t>.</a:t>
            </a:r>
            <a:r>
              <a:rPr lang="en-US" sz="1200" b="0" i="0" u="none" strike="noStrike" kern="1200" dirty="0">
                <a:solidFill>
                  <a:schemeClr val="tx1"/>
                </a:solidFill>
                <a:effectLst/>
                <a:latin typeface="+mn-lt"/>
                <a:ea typeface="+mn-ea"/>
                <a:cs typeface="+mn-cs"/>
              </a:rPr>
              <a:t> Students benefit from increased information, advice and access to some of the country’s leading research intensive universities. Students accepted on to RO follow a </a:t>
            </a:r>
            <a:r>
              <a:rPr lang="en-US" sz="1200" b="0" i="0" u="none" strike="noStrike" kern="1200" dirty="0" err="1">
                <a:solidFill>
                  <a:schemeClr val="tx1"/>
                </a:solidFill>
                <a:effectLst/>
                <a:latin typeface="+mn-lt"/>
                <a:ea typeface="+mn-ea"/>
                <a:cs typeface="+mn-cs"/>
              </a:rPr>
              <a:t>programme</a:t>
            </a:r>
            <a:r>
              <a:rPr lang="en-US" sz="1200" b="0" i="0" u="none" strike="noStrike" kern="1200" dirty="0">
                <a:solidFill>
                  <a:schemeClr val="tx1"/>
                </a:solidFill>
                <a:effectLst/>
                <a:latin typeface="+mn-lt"/>
                <a:ea typeface="+mn-ea"/>
                <a:cs typeface="+mn-cs"/>
              </a:rPr>
              <a:t> which ensures they are better equipped for university life and what research intensive universities can offer.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Realising Opportunities gave me my first exposure to university. The  RO ementoring portal  provided continuous support throughout my application to study medicine. My </a:t>
            </a:r>
            <a:r>
              <a:rPr lang="en-GB" sz="1200" kern="1200" dirty="0" err="1">
                <a:solidFill>
                  <a:schemeClr val="tx1"/>
                </a:solidFill>
                <a:effectLst/>
                <a:latin typeface="+mn-lt"/>
                <a:ea typeface="+mn-ea"/>
                <a:cs typeface="+mn-cs"/>
              </a:rPr>
              <a:t>ementor</a:t>
            </a:r>
            <a:r>
              <a:rPr lang="en-GB" sz="1200" kern="1200" dirty="0">
                <a:solidFill>
                  <a:schemeClr val="tx1"/>
                </a:solidFill>
                <a:effectLst/>
                <a:latin typeface="+mn-lt"/>
                <a:ea typeface="+mn-ea"/>
                <a:cs typeface="+mn-cs"/>
              </a:rPr>
              <a:t> gave me tailored information and recommendations for UCAS application, Student Finance, student accommodation, budgeting and socialising which I had not had access to.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At university:</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tx1"/>
                </a:solidFill>
                <a:effectLst/>
                <a:latin typeface="+mn-lt"/>
                <a:ea typeface="+mn-ea"/>
                <a:cs typeface="+mn-cs"/>
              </a:rPr>
              <a:t>Accommodation-</a:t>
            </a:r>
            <a:r>
              <a:rPr lang="en-GB" sz="1200" kern="1200" baseline="0" dirty="0">
                <a:solidFill>
                  <a:schemeClr val="tx1"/>
                </a:solidFill>
                <a:effectLst/>
                <a:latin typeface="+mn-lt"/>
                <a:ea typeface="+mn-ea"/>
                <a:cs typeface="+mn-cs"/>
              </a:rPr>
              <a:t> 51 week contracts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dirty="0">
                <a:solidFill>
                  <a:schemeClr val="tx1"/>
                </a:solidFill>
                <a:effectLst/>
                <a:latin typeface="+mn-lt"/>
                <a:ea typeface="+mn-ea"/>
                <a:cs typeface="+mn-cs"/>
              </a:rPr>
              <a:t>Financial support (bursaries for care-leavers)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dirty="0">
                <a:solidFill>
                  <a:schemeClr val="tx1"/>
                </a:solidFill>
                <a:effectLst/>
                <a:latin typeface="+mn-lt"/>
                <a:ea typeface="+mn-ea"/>
                <a:cs typeface="+mn-cs"/>
              </a:rPr>
              <a:t>Personal tutors (pastoral support)</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dirty="0">
                <a:solidFill>
                  <a:schemeClr val="tx1"/>
                </a:solidFill>
                <a:effectLst/>
                <a:latin typeface="+mn-lt"/>
                <a:ea typeface="+mn-ea"/>
                <a:cs typeface="+mn-cs"/>
              </a:rPr>
              <a:t>Friends (such an amazing support system)</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en-GB"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404D3AB-845B-4E2A-B360-C7AE78251921}" type="slidenum">
              <a:rPr lang="en-GB" smtClean="0"/>
              <a:t>6</a:t>
            </a:fld>
            <a:endParaRPr lang="en-GB"/>
          </a:p>
        </p:txBody>
      </p:sp>
    </p:spTree>
    <p:extLst>
      <p:ext uri="{BB962C8B-B14F-4D97-AF65-F5344CB8AC3E}">
        <p14:creationId xmlns:p14="http://schemas.microsoft.com/office/powerpoint/2010/main" val="14805806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charset="0"/>
              <a:buChar char="•"/>
            </a:pPr>
            <a:r>
              <a:rPr lang="en-US" sz="1200" dirty="0">
                <a:solidFill>
                  <a:srgbClr val="00CC66"/>
                </a:solidFill>
              </a:rPr>
              <a:t> Interested in Medical Genetics, Infectious Diseases and Immunology </a:t>
            </a:r>
          </a:p>
          <a:p>
            <a:pPr marL="342900" indent="-342900">
              <a:buFont typeface="Arial" charset="0"/>
              <a:buChar char="•"/>
            </a:pPr>
            <a:r>
              <a:rPr lang="en-US" sz="1200" dirty="0">
                <a:solidFill>
                  <a:srgbClr val="00CC66"/>
                </a:solidFill>
              </a:rPr>
              <a:t>Continuing my work on social mobility </a:t>
            </a:r>
          </a:p>
          <a:p>
            <a:pPr marL="342900" indent="-342900">
              <a:buFont typeface="Arial" charset="0"/>
              <a:buChar char="•"/>
            </a:pPr>
            <a:r>
              <a:rPr lang="en-US" sz="1200" dirty="0">
                <a:solidFill>
                  <a:srgbClr val="00CC66"/>
                </a:solidFill>
              </a:rPr>
              <a:t>Teaching  </a:t>
            </a:r>
          </a:p>
          <a:p>
            <a:pPr marL="342900" indent="-342900">
              <a:buFont typeface="Arial" charset="0"/>
              <a:buChar char="•"/>
            </a:pPr>
            <a:r>
              <a:rPr lang="en-US" sz="1200" dirty="0">
                <a:solidFill>
                  <a:srgbClr val="00CC66"/>
                </a:solidFill>
              </a:rPr>
              <a:t>Advice to young person aged 16</a:t>
            </a:r>
            <a:r>
              <a:rPr lang="en-US" sz="1200" baseline="0" dirty="0">
                <a:solidFill>
                  <a:srgbClr val="00CC66"/>
                </a:solidFill>
              </a:rPr>
              <a:t> considering medicine </a:t>
            </a:r>
            <a:r>
              <a:rPr lang="en-US" sz="1200" baseline="0" dirty="0">
                <a:solidFill>
                  <a:srgbClr val="00CC66"/>
                </a:solidFill>
                <a:sym typeface="Wingdings"/>
              </a:rPr>
              <a:t> There will be times when you feel like giving up and that it is just a pipe dream, pick yourself up and keep pushing. If I can do it, so can you! </a:t>
            </a:r>
          </a:p>
          <a:p>
            <a:pPr marL="342900" indent="-342900">
              <a:buFont typeface="Arial" charset="0"/>
              <a:buChar char="•"/>
            </a:pPr>
            <a:r>
              <a:rPr lang="en-US" sz="1200" baseline="0" dirty="0">
                <a:solidFill>
                  <a:srgbClr val="00CC66"/>
                </a:solidFill>
                <a:sym typeface="Wingdings"/>
              </a:rPr>
              <a:t> </a:t>
            </a:r>
            <a:endParaRPr lang="en-US" sz="1200" dirty="0">
              <a:solidFill>
                <a:srgbClr val="00CC66"/>
              </a:solidFill>
            </a:endParaRPr>
          </a:p>
        </p:txBody>
      </p:sp>
      <p:sp>
        <p:nvSpPr>
          <p:cNvPr id="4" name="Slide Number Placeholder 3"/>
          <p:cNvSpPr>
            <a:spLocks noGrp="1"/>
          </p:cNvSpPr>
          <p:nvPr>
            <p:ph type="sldNum" sz="quarter" idx="10"/>
          </p:nvPr>
        </p:nvSpPr>
        <p:spPr/>
        <p:txBody>
          <a:bodyPr/>
          <a:lstStyle/>
          <a:p>
            <a:fld id="{1404D3AB-845B-4E2A-B360-C7AE78251921}" type="slidenum">
              <a:rPr lang="en-GB" smtClean="0"/>
              <a:t>7</a:t>
            </a:fld>
            <a:endParaRPr lang="en-GB"/>
          </a:p>
        </p:txBody>
      </p:sp>
    </p:spTree>
    <p:extLst>
      <p:ext uri="{BB962C8B-B14F-4D97-AF65-F5344CB8AC3E}">
        <p14:creationId xmlns:p14="http://schemas.microsoft.com/office/powerpoint/2010/main" val="3360444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04D3AB-845B-4E2A-B360-C7AE78251921}" type="slidenum">
              <a:rPr lang="en-GB" smtClean="0"/>
              <a:t>9</a:t>
            </a:fld>
            <a:endParaRPr lang="en-GB"/>
          </a:p>
        </p:txBody>
      </p:sp>
    </p:spTree>
    <p:extLst>
      <p:ext uri="{BB962C8B-B14F-4D97-AF65-F5344CB8AC3E}">
        <p14:creationId xmlns:p14="http://schemas.microsoft.com/office/powerpoint/2010/main" val="19638093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94640" y="465137"/>
            <a:ext cx="1674000" cy="1674000"/>
          </a:xfrm>
          <a:prstGeom prst="rect">
            <a:avLst/>
          </a:prstGeom>
        </p:spPr>
      </p:pic>
    </p:spTree>
    <p:extLst>
      <p:ext uri="{BB962C8B-B14F-4D97-AF65-F5344CB8AC3E}">
        <p14:creationId xmlns:p14="http://schemas.microsoft.com/office/powerpoint/2010/main" val="3520871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6E7496-4709-4F35-91D6-CFD9166E8D4F}" type="datetimeFigureOut">
              <a:rPr lang="en-GB" smtClean="0"/>
              <a:t>18/06/2019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680980-1E8A-4E6E-BFCE-E520B608FEA3}" type="slidenum">
              <a:rPr lang="en-GB" smtClean="0"/>
              <a:t>‹#›</a:t>
            </a:fld>
            <a:endParaRPr lang="en-GB"/>
          </a:p>
        </p:txBody>
      </p:sp>
    </p:spTree>
    <p:extLst>
      <p:ext uri="{BB962C8B-B14F-4D97-AF65-F5344CB8AC3E}">
        <p14:creationId xmlns:p14="http://schemas.microsoft.com/office/powerpoint/2010/main" val="3265416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6E7496-4709-4F35-91D6-CFD9166E8D4F}" type="datetimeFigureOut">
              <a:rPr lang="en-GB" smtClean="0"/>
              <a:t>18/06/2019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680980-1E8A-4E6E-BFCE-E520B608FEA3}" type="slidenum">
              <a:rPr lang="en-GB" smtClean="0"/>
              <a:t>‹#›</a:t>
            </a:fld>
            <a:endParaRPr lang="en-GB"/>
          </a:p>
        </p:txBody>
      </p:sp>
    </p:spTree>
    <p:extLst>
      <p:ext uri="{BB962C8B-B14F-4D97-AF65-F5344CB8AC3E}">
        <p14:creationId xmlns:p14="http://schemas.microsoft.com/office/powerpoint/2010/main" val="2209329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66E7496-4709-4F35-91D6-CFD9166E8D4F}" type="datetimeFigureOut">
              <a:rPr lang="en-GB" smtClean="0"/>
              <a:t>18/06/2019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680980-1E8A-4E6E-BFCE-E520B608FEA3}" type="slidenum">
              <a:rPr lang="en-GB" smtClean="0"/>
              <a:t>‹#›</a:t>
            </a:fld>
            <a:endParaRPr lang="en-GB"/>
          </a:p>
        </p:txBody>
      </p:sp>
    </p:spTree>
    <p:extLst>
      <p:ext uri="{BB962C8B-B14F-4D97-AF65-F5344CB8AC3E}">
        <p14:creationId xmlns:p14="http://schemas.microsoft.com/office/powerpoint/2010/main" val="184294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66E7496-4709-4F35-91D6-CFD9166E8D4F}" type="datetimeFigureOut">
              <a:rPr lang="en-GB" smtClean="0"/>
              <a:t>18/06/2019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680980-1E8A-4E6E-BFCE-E520B608FEA3}" type="slidenum">
              <a:rPr lang="en-GB" smtClean="0"/>
              <a:t>‹#›</a:t>
            </a:fld>
            <a:endParaRPr lang="en-GB"/>
          </a:p>
        </p:txBody>
      </p:sp>
    </p:spTree>
    <p:extLst>
      <p:ext uri="{BB962C8B-B14F-4D97-AF65-F5344CB8AC3E}">
        <p14:creationId xmlns:p14="http://schemas.microsoft.com/office/powerpoint/2010/main" val="102758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66E7496-4709-4F35-91D6-CFD9166E8D4F}" type="datetimeFigureOut">
              <a:rPr lang="en-GB" smtClean="0"/>
              <a:t>18/06/2019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680980-1E8A-4E6E-BFCE-E520B608FEA3}" type="slidenum">
              <a:rPr lang="en-GB" smtClean="0"/>
              <a:t>‹#›</a:t>
            </a:fld>
            <a:endParaRPr lang="en-GB"/>
          </a:p>
        </p:txBody>
      </p:sp>
    </p:spTree>
    <p:extLst>
      <p:ext uri="{BB962C8B-B14F-4D97-AF65-F5344CB8AC3E}">
        <p14:creationId xmlns:p14="http://schemas.microsoft.com/office/powerpoint/2010/main" val="3116978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66E7496-4709-4F35-91D6-CFD9166E8D4F}" type="datetimeFigureOut">
              <a:rPr lang="en-GB" smtClean="0"/>
              <a:t>18/06/2019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680980-1E8A-4E6E-BFCE-E520B608FEA3}" type="slidenum">
              <a:rPr lang="en-GB" smtClean="0"/>
              <a:t>‹#›</a:t>
            </a:fld>
            <a:endParaRPr lang="en-GB"/>
          </a:p>
        </p:txBody>
      </p:sp>
    </p:spTree>
    <p:extLst>
      <p:ext uri="{BB962C8B-B14F-4D97-AF65-F5344CB8AC3E}">
        <p14:creationId xmlns:p14="http://schemas.microsoft.com/office/powerpoint/2010/main" val="3145006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6E7496-4709-4F35-91D6-CFD9166E8D4F}" type="datetimeFigureOut">
              <a:rPr lang="en-GB" smtClean="0"/>
              <a:t>18/06/2019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680980-1E8A-4E6E-BFCE-E520B608FEA3}" type="slidenum">
              <a:rPr lang="en-GB" smtClean="0"/>
              <a:t>‹#›</a:t>
            </a:fld>
            <a:endParaRPr lang="en-GB"/>
          </a:p>
        </p:txBody>
      </p:sp>
    </p:spTree>
    <p:extLst>
      <p:ext uri="{BB962C8B-B14F-4D97-AF65-F5344CB8AC3E}">
        <p14:creationId xmlns:p14="http://schemas.microsoft.com/office/powerpoint/2010/main" val="420670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66E7496-4709-4F35-91D6-CFD9166E8D4F}" type="datetimeFigureOut">
              <a:rPr lang="en-GB" smtClean="0"/>
              <a:t>18/06/2019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680980-1E8A-4E6E-BFCE-E520B608FEA3}" type="slidenum">
              <a:rPr lang="en-GB" smtClean="0"/>
              <a:t>‹#›</a:t>
            </a:fld>
            <a:endParaRPr lang="en-GB"/>
          </a:p>
        </p:txBody>
      </p:sp>
    </p:spTree>
    <p:extLst>
      <p:ext uri="{BB962C8B-B14F-4D97-AF65-F5344CB8AC3E}">
        <p14:creationId xmlns:p14="http://schemas.microsoft.com/office/powerpoint/2010/main" val="2641064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66E7496-4709-4F35-91D6-CFD9166E8D4F}" type="datetimeFigureOut">
              <a:rPr lang="en-GB" smtClean="0"/>
              <a:t>18/06/2019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680980-1E8A-4E6E-BFCE-E520B608FEA3}" type="slidenum">
              <a:rPr lang="en-GB" smtClean="0"/>
              <a:t>‹#›</a:t>
            </a:fld>
            <a:endParaRPr lang="en-GB"/>
          </a:p>
        </p:txBody>
      </p:sp>
    </p:spTree>
    <p:extLst>
      <p:ext uri="{BB962C8B-B14F-4D97-AF65-F5344CB8AC3E}">
        <p14:creationId xmlns:p14="http://schemas.microsoft.com/office/powerpoint/2010/main" val="1404027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66E7496-4709-4F35-91D6-CFD9166E8D4F}" type="datetimeFigureOut">
              <a:rPr lang="en-GB" smtClean="0"/>
              <a:t>18/06/2019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680980-1E8A-4E6E-BFCE-E520B608FEA3}" type="slidenum">
              <a:rPr lang="en-GB" smtClean="0"/>
              <a:t>‹#›</a:t>
            </a:fld>
            <a:endParaRPr lang="en-GB"/>
          </a:p>
        </p:txBody>
      </p:sp>
    </p:spTree>
    <p:extLst>
      <p:ext uri="{BB962C8B-B14F-4D97-AF65-F5344CB8AC3E}">
        <p14:creationId xmlns:p14="http://schemas.microsoft.com/office/powerpoint/2010/main" val="3740617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72658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66E7496-4709-4F35-91D6-CFD9166E8D4F}" type="datetimeFigureOut">
              <a:rPr lang="en-GB" smtClean="0"/>
              <a:t>18/06/2019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680980-1E8A-4E6E-BFCE-E520B608FEA3}" type="slidenum">
              <a:rPr lang="en-GB" smtClean="0"/>
              <a:t>‹#›</a:t>
            </a:fld>
            <a:endParaRPr lang="en-GB"/>
          </a:p>
        </p:txBody>
      </p:sp>
    </p:spTree>
    <p:extLst>
      <p:ext uri="{BB962C8B-B14F-4D97-AF65-F5344CB8AC3E}">
        <p14:creationId xmlns:p14="http://schemas.microsoft.com/office/powerpoint/2010/main" val="1153089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6E7496-4709-4F35-91D6-CFD9166E8D4F}" type="datetimeFigureOut">
              <a:rPr lang="en-GB" smtClean="0"/>
              <a:t>18/06/2019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680980-1E8A-4E6E-BFCE-E520B608FEA3}" type="slidenum">
              <a:rPr lang="en-GB" smtClean="0"/>
              <a:t>‹#›</a:t>
            </a:fld>
            <a:endParaRPr lang="en-GB"/>
          </a:p>
        </p:txBody>
      </p:sp>
    </p:spTree>
    <p:extLst>
      <p:ext uri="{BB962C8B-B14F-4D97-AF65-F5344CB8AC3E}">
        <p14:creationId xmlns:p14="http://schemas.microsoft.com/office/powerpoint/2010/main" val="1616572453"/>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51" r:id="rId4"/>
    <p:sldLayoutId id="2147483652" r:id="rId5"/>
    <p:sldLayoutId id="2147483653" r:id="rId6"/>
    <p:sldLayoutId id="2147483654" r:id="rId7"/>
    <p:sldLayoutId id="2147483655" r:id="rId8"/>
    <p:sldLayoutId id="2147483660" r:id="rId9"/>
    <p:sldLayoutId id="2147483656" r:id="rId10"/>
    <p:sldLayoutId id="2147483657" r:id="rId11"/>
    <p:sldLayoutId id="2147483658" r:id="rId12"/>
    <p:sldLayoutId id="2147483659"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8.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2.jpeg"/><Relationship Id="rId5" Type="http://schemas.openxmlformats.org/officeDocument/2006/relationships/image" Target="../media/image11.tiff"/><Relationship Id="rId4" Type="http://schemas.openxmlformats.org/officeDocument/2006/relationships/image" Target="../media/image10.tiff"/></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13.jpeg"/><Relationship Id="rId7" Type="http://schemas.openxmlformats.org/officeDocument/2006/relationships/image" Target="../media/image16.jpe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15.jpeg"/><Relationship Id="rId5" Type="http://schemas.openxmlformats.org/officeDocument/2006/relationships/image" Target="../media/image14.jpeg"/><Relationship Id="rId10" Type="http://schemas.openxmlformats.org/officeDocument/2006/relationships/image" Target="../media/image19.jpeg"/><Relationship Id="rId4" Type="http://schemas.openxmlformats.org/officeDocument/2006/relationships/image" Target="../media/image1.jpeg"/><Relationship Id="rId9" Type="http://schemas.openxmlformats.org/officeDocument/2006/relationships/image" Target="../media/image18.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thefosteringnetwork.org.uk/" TargetMode="External"/><Relationship Id="rId1" Type="http://schemas.openxmlformats.org/officeDocument/2006/relationships/slideLayout" Target="../slideLayouts/slideLayout3.xml"/><Relationship Id="rId4" Type="http://schemas.openxmlformats.org/officeDocument/2006/relationships/image" Target="../media/image20.jpg"/></Relationships>
</file>

<file path=ppt/slides/_rels/slide9.xml.rels><?xml version="1.0" encoding="UTF-8" standalone="yes"?>
<Relationships xmlns="http://schemas.openxmlformats.org/package/2006/relationships"><Relationship Id="rId8" Type="http://schemas.openxmlformats.org/officeDocument/2006/relationships/hyperlink" Target="https://university.which.co.uk/" TargetMode="External"/><Relationship Id="rId3" Type="http://schemas.openxmlformats.org/officeDocument/2006/relationships/hyperlink" Target="https://www.suttontrust.com/" TargetMode="External"/><Relationship Id="rId7" Type="http://schemas.openxmlformats.org/officeDocument/2006/relationships/hyperlink" Target="https://becomecharity.org.uk/"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www.kcl.ac.uk/study/undergraduate/courses/extended-medical-degree-programme-mbbs" TargetMode="External"/><Relationship Id="rId11" Type="http://schemas.openxmlformats.org/officeDocument/2006/relationships/image" Target="../media/image20.jpg"/><Relationship Id="rId5" Type="http://schemas.openxmlformats.org/officeDocument/2006/relationships/hyperlink" Target="https://propel.org.uk/UK/" TargetMode="External"/><Relationship Id="rId10" Type="http://schemas.openxmlformats.org/officeDocument/2006/relationships/image" Target="../media/image1.jpeg"/><Relationship Id="rId4" Type="http://schemas.openxmlformats.org/officeDocument/2006/relationships/hyperlink" Target="http://www.realisingopportunities.ac.uk/" TargetMode="External"/><Relationship Id="rId9" Type="http://schemas.openxmlformats.org/officeDocument/2006/relationships/hyperlink" Target="http://www.unitefoundation.co.uk/wp-content/uploads/2019/01/2019_20_Information-and-Guidance.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Network grid.eps"/>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044624" y="-315416"/>
            <a:ext cx="11341260" cy="7560840"/>
          </a:xfrm>
          <a:prstGeom prst="rect">
            <a:avLst/>
          </a:prstGeom>
        </p:spPr>
      </p:pic>
    </p:spTree>
    <p:extLst>
      <p:ext uri="{BB962C8B-B14F-4D97-AF65-F5344CB8AC3E}">
        <p14:creationId xmlns:p14="http://schemas.microsoft.com/office/powerpoint/2010/main" val="1812928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45181" y="2145776"/>
            <a:ext cx="8112153" cy="3862596"/>
          </a:xfrm>
          <a:prstGeom prst="rect">
            <a:avLst/>
          </a:prstGeom>
          <a:noFill/>
        </p:spPr>
        <p:txBody>
          <a:bodyPr wrap="square" rtlCol="0">
            <a:spAutoFit/>
          </a:bodyPr>
          <a:lstStyle/>
          <a:p>
            <a:pPr marL="342900" indent="-342900">
              <a:spcBef>
                <a:spcPts val="600"/>
              </a:spcBef>
              <a:spcAft>
                <a:spcPts val="1200"/>
              </a:spcAft>
              <a:buFont typeface="Arial" panose="020B0604020202020204" pitchFamily="34" charset="0"/>
              <a:buChar char="•"/>
            </a:pPr>
            <a:r>
              <a:rPr lang="en-US" dirty="0">
                <a:solidFill>
                  <a:srgbClr val="FF2F92"/>
                </a:solidFill>
                <a:ea typeface="Apple Braille" charset="0"/>
                <a:cs typeface="Apple Braille" charset="0"/>
              </a:rPr>
              <a:t>Recently completed my third year of MBBS at King’s College London (KCL) University </a:t>
            </a:r>
          </a:p>
          <a:p>
            <a:pPr marL="342900" indent="-342900">
              <a:spcBef>
                <a:spcPts val="600"/>
              </a:spcBef>
              <a:spcAft>
                <a:spcPts val="1200"/>
              </a:spcAft>
              <a:buFont typeface="Arial" panose="020B0604020202020204" pitchFamily="34" charset="0"/>
              <a:buChar char="•"/>
            </a:pPr>
            <a:r>
              <a:rPr lang="en-US" dirty="0">
                <a:solidFill>
                  <a:schemeClr val="accent6">
                    <a:lumMod val="75000"/>
                  </a:schemeClr>
                </a:solidFill>
                <a:ea typeface="Apple Braille" charset="0"/>
                <a:cs typeface="Apple Braille" charset="0"/>
              </a:rPr>
              <a:t>Infectious Diseases and Immunobiology (IBSc) September 2019 at KCL</a:t>
            </a:r>
          </a:p>
          <a:p>
            <a:pPr marL="342900" indent="-342900">
              <a:spcBef>
                <a:spcPts val="600"/>
              </a:spcBef>
              <a:spcAft>
                <a:spcPts val="1200"/>
              </a:spcAft>
              <a:buFont typeface="Arial" panose="020B0604020202020204" pitchFamily="34" charset="0"/>
              <a:buChar char="•"/>
            </a:pPr>
            <a:r>
              <a:rPr lang="en-US" dirty="0">
                <a:solidFill>
                  <a:schemeClr val="tx2">
                    <a:lumMod val="60000"/>
                    <a:lumOff val="40000"/>
                  </a:schemeClr>
                </a:solidFill>
                <a:ea typeface="Apple Braille" charset="0"/>
                <a:cs typeface="Apple Braille" charset="0"/>
              </a:rPr>
              <a:t> Work part-time as an Outreach for Medicine Ambassador and Debate Mate Mentor</a:t>
            </a:r>
          </a:p>
          <a:p>
            <a:pPr marL="342900" indent="-342900">
              <a:spcBef>
                <a:spcPts val="600"/>
              </a:spcBef>
              <a:spcAft>
                <a:spcPts val="1200"/>
              </a:spcAft>
              <a:buFont typeface="Arial" panose="020B0604020202020204" pitchFamily="34" charset="0"/>
              <a:buChar char="•"/>
            </a:pPr>
            <a:r>
              <a:rPr lang="en-US" dirty="0">
                <a:solidFill>
                  <a:schemeClr val="tx1">
                    <a:lumMod val="95000"/>
                    <a:lumOff val="5000"/>
                  </a:schemeClr>
                </a:solidFill>
                <a:ea typeface="Apple Braille" charset="0"/>
                <a:cs typeface="Apple Braille" charset="0"/>
              </a:rPr>
              <a:t>Voluntary roles as a Sutton Trust Alumni Leadership Board Member and Drive Forward Foundation Policy Forum Ambassador </a:t>
            </a:r>
          </a:p>
          <a:p>
            <a:pPr marL="342900" indent="-342900">
              <a:spcBef>
                <a:spcPts val="600"/>
              </a:spcBef>
              <a:spcAft>
                <a:spcPts val="1200"/>
              </a:spcAft>
              <a:buFont typeface="Arial" panose="020B0604020202020204" pitchFamily="34" charset="0"/>
              <a:buChar char="•"/>
            </a:pPr>
            <a:endParaRPr lang="en-US" sz="2200" dirty="0">
              <a:solidFill>
                <a:schemeClr val="tx2">
                  <a:lumMod val="60000"/>
                  <a:lumOff val="40000"/>
                </a:schemeClr>
              </a:solidFill>
              <a:ea typeface="Apple Braille" charset="0"/>
              <a:cs typeface="Apple Braille" charset="0"/>
            </a:endParaRPr>
          </a:p>
          <a:p>
            <a:pPr marL="342900" indent="-342900">
              <a:spcBef>
                <a:spcPts val="600"/>
              </a:spcBef>
              <a:spcAft>
                <a:spcPts val="1200"/>
              </a:spcAft>
              <a:buFont typeface="Arial" panose="020B0604020202020204" pitchFamily="34" charset="0"/>
              <a:buChar char="•"/>
            </a:pPr>
            <a:endParaRPr lang="en-US" sz="2200" dirty="0">
              <a:solidFill>
                <a:schemeClr val="accent6">
                  <a:lumMod val="75000"/>
                </a:schemeClr>
              </a:solidFill>
              <a:ea typeface="Apple Braille" charset="0"/>
              <a:cs typeface="Apple Braille" charset="0"/>
            </a:endParaRPr>
          </a:p>
        </p:txBody>
      </p:sp>
      <p:sp>
        <p:nvSpPr>
          <p:cNvPr id="10" name="AutoShape 2" descr="Image result for twitter ic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AutoShape 4" descr="Image result for twitter ico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AutoShape 6" descr="Image result for twitter icon"/>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 name="AutoShape 8" descr="Image result for twitter icon"/>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 name="TextBox 17"/>
          <p:cNvSpPr txBox="1"/>
          <p:nvPr/>
        </p:nvSpPr>
        <p:spPr>
          <a:xfrm>
            <a:off x="2668702" y="836712"/>
            <a:ext cx="5688632" cy="646331"/>
          </a:xfrm>
          <a:prstGeom prst="rect">
            <a:avLst/>
          </a:prstGeom>
          <a:noFill/>
        </p:spPr>
        <p:txBody>
          <a:bodyPr wrap="square" rtlCol="0">
            <a:spAutoFit/>
          </a:bodyPr>
          <a:lstStyle/>
          <a:p>
            <a:r>
              <a:rPr lang="en-GB" sz="3600" b="1" dirty="0">
                <a:latin typeface="+mj-lt"/>
                <a:cs typeface="Arial" panose="020B0604020202020204" pitchFamily="34" charset="0"/>
              </a:rPr>
              <a:t>Life as a medical student</a:t>
            </a:r>
          </a:p>
        </p:txBody>
      </p:sp>
      <p:pic>
        <p:nvPicPr>
          <p:cNvPr id="14" name="Picture 1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72095" y="209913"/>
            <a:ext cx="1826401" cy="1826401"/>
          </a:xfrm>
          <a:prstGeom prst="rect">
            <a:avLst/>
          </a:prstGeom>
        </p:spPr>
      </p:pic>
      <p:pic>
        <p:nvPicPr>
          <p:cNvPr id="2" name="Picture 1"/>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271822" y="4548064"/>
            <a:ext cx="1612546" cy="2150061"/>
          </a:xfrm>
          <a:prstGeom prst="rect">
            <a:avLst/>
          </a:prstGeom>
          <a:ln>
            <a:noFill/>
          </a:ln>
          <a:effectLst>
            <a:softEdge rad="112500"/>
          </a:effectLst>
        </p:spPr>
      </p:pic>
      <p:pic>
        <p:nvPicPr>
          <p:cNvPr id="5" name="Picture 4"/>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rot="5400000">
            <a:off x="565947" y="5276507"/>
            <a:ext cx="1593826" cy="1195370"/>
          </a:xfrm>
          <a:prstGeom prst="rect">
            <a:avLst/>
          </a:prstGeom>
        </p:spPr>
      </p:pic>
      <p:pic>
        <p:nvPicPr>
          <p:cNvPr id="6" name="Picture 5"/>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275856" y="4837156"/>
            <a:ext cx="1136725" cy="2020844"/>
          </a:xfrm>
          <a:prstGeom prst="rect">
            <a:avLst/>
          </a:prstGeom>
        </p:spPr>
      </p:pic>
    </p:spTree>
    <p:extLst>
      <p:ext uri="{BB962C8B-B14F-4D97-AF65-F5344CB8AC3E}">
        <p14:creationId xmlns:p14="http://schemas.microsoft.com/office/powerpoint/2010/main" val="2979450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123444"/>
            <a:ext cx="6227266" cy="1892826"/>
          </a:xfrm>
          <a:prstGeom prst="rect">
            <a:avLst/>
          </a:prstGeom>
          <a:noFill/>
        </p:spPr>
        <p:txBody>
          <a:bodyPr wrap="square" rtlCol="0">
            <a:spAutoFit/>
          </a:bodyPr>
          <a:lstStyle/>
          <a:p>
            <a:pPr marL="342900" indent="-342900">
              <a:spcBef>
                <a:spcPts val="600"/>
              </a:spcBef>
              <a:spcAft>
                <a:spcPts val="1200"/>
              </a:spcAft>
              <a:buFont typeface="Arial" panose="020B0604020202020204" pitchFamily="34" charset="0"/>
              <a:buChar char="•"/>
            </a:pPr>
            <a:r>
              <a:rPr lang="en-US" dirty="0">
                <a:solidFill>
                  <a:schemeClr val="accent1"/>
                </a:solidFill>
                <a:cs typeface="Arial" panose="020B0604020202020204" pitchFamily="34" charset="0"/>
              </a:rPr>
              <a:t>Extended Medical Degree Programme (EMDP) 6 years</a:t>
            </a:r>
          </a:p>
          <a:p>
            <a:pPr marL="342900" indent="-342900">
              <a:spcBef>
                <a:spcPts val="600"/>
              </a:spcBef>
              <a:spcAft>
                <a:spcPts val="1200"/>
              </a:spcAft>
              <a:buFont typeface="Arial" panose="020B0604020202020204" pitchFamily="34" charset="0"/>
              <a:buChar char="•"/>
            </a:pPr>
            <a:r>
              <a:rPr lang="en-US" dirty="0">
                <a:solidFill>
                  <a:schemeClr val="accent1"/>
                </a:solidFill>
                <a:cs typeface="Arial" panose="020B0604020202020204" pitchFamily="34" charset="0"/>
              </a:rPr>
              <a:t>MBBS2020 Curriculum </a:t>
            </a:r>
          </a:p>
          <a:p>
            <a:pPr marL="342900" indent="-342900">
              <a:spcBef>
                <a:spcPts val="600"/>
              </a:spcBef>
              <a:spcAft>
                <a:spcPts val="1200"/>
              </a:spcAft>
              <a:buFont typeface="Arial" panose="020B0604020202020204" pitchFamily="34" charset="0"/>
              <a:buChar char="•"/>
            </a:pPr>
            <a:r>
              <a:rPr lang="en-US" dirty="0">
                <a:solidFill>
                  <a:schemeClr val="accent1"/>
                </a:solidFill>
                <a:cs typeface="Arial" panose="020B0604020202020204" pitchFamily="34" charset="0"/>
              </a:rPr>
              <a:t>Pre-clinical (Years 1A,1B and 2) </a:t>
            </a:r>
          </a:p>
          <a:p>
            <a:pPr marL="342900" indent="-342900">
              <a:spcBef>
                <a:spcPts val="600"/>
              </a:spcBef>
              <a:spcAft>
                <a:spcPts val="1200"/>
              </a:spcAft>
              <a:buFont typeface="Arial" panose="020B0604020202020204" pitchFamily="34" charset="0"/>
              <a:buChar char="•"/>
            </a:pPr>
            <a:r>
              <a:rPr lang="en-US" dirty="0">
                <a:solidFill>
                  <a:schemeClr val="accent1"/>
                </a:solidFill>
                <a:cs typeface="Arial" panose="020B0604020202020204" pitchFamily="34" charset="0"/>
              </a:rPr>
              <a:t>Clinical (Years 3,4,5)</a:t>
            </a:r>
          </a:p>
        </p:txBody>
      </p:sp>
      <p:sp>
        <p:nvSpPr>
          <p:cNvPr id="6" name="TextBox 5"/>
          <p:cNvSpPr txBox="1"/>
          <p:nvPr/>
        </p:nvSpPr>
        <p:spPr>
          <a:xfrm>
            <a:off x="2483768" y="692696"/>
            <a:ext cx="5688632" cy="646331"/>
          </a:xfrm>
          <a:prstGeom prst="rect">
            <a:avLst/>
          </a:prstGeom>
          <a:noFill/>
        </p:spPr>
        <p:txBody>
          <a:bodyPr wrap="square" rtlCol="0">
            <a:spAutoFit/>
          </a:bodyPr>
          <a:lstStyle/>
          <a:p>
            <a:r>
              <a:rPr lang="en-GB" sz="3600" b="1" dirty="0">
                <a:latin typeface="+mj-lt"/>
                <a:cs typeface="Arial" panose="020B0604020202020204" pitchFamily="34" charset="0"/>
              </a:rPr>
              <a:t>Life as a medical student</a:t>
            </a:r>
          </a:p>
        </p:txBody>
      </p:sp>
      <p:pic>
        <p:nvPicPr>
          <p:cNvPr id="7" name="Picture 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72095" y="209913"/>
            <a:ext cx="1826401" cy="1826401"/>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946238311"/>
              </p:ext>
            </p:extLst>
          </p:nvPr>
        </p:nvGraphicFramePr>
        <p:xfrm>
          <a:off x="288950" y="4519349"/>
          <a:ext cx="6576393" cy="1777406"/>
        </p:xfrm>
        <a:graphic>
          <a:graphicData uri="http://schemas.openxmlformats.org/drawingml/2006/table">
            <a:tbl>
              <a:tblPr firstRow="1" bandRow="1">
                <a:tableStyleId>{D27102A9-8310-4765-A935-A1911B00CA55}</a:tableStyleId>
              </a:tblPr>
              <a:tblGrid>
                <a:gridCol w="1247801">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1296144">
                  <a:extLst>
                    <a:ext uri="{9D8B030D-6E8A-4147-A177-3AD203B41FA5}">
                      <a16:colId xmlns:a16="http://schemas.microsoft.com/office/drawing/2014/main" val="20002"/>
                    </a:ext>
                  </a:extLst>
                </a:gridCol>
                <a:gridCol w="1368152">
                  <a:extLst>
                    <a:ext uri="{9D8B030D-6E8A-4147-A177-3AD203B41FA5}">
                      <a16:colId xmlns:a16="http://schemas.microsoft.com/office/drawing/2014/main" val="20003"/>
                    </a:ext>
                  </a:extLst>
                </a:gridCol>
                <a:gridCol w="1440160">
                  <a:extLst>
                    <a:ext uri="{9D8B030D-6E8A-4147-A177-3AD203B41FA5}">
                      <a16:colId xmlns:a16="http://schemas.microsoft.com/office/drawing/2014/main" val="20004"/>
                    </a:ext>
                  </a:extLst>
                </a:gridCol>
              </a:tblGrid>
              <a:tr h="622092">
                <a:tc>
                  <a:txBody>
                    <a:bodyPr/>
                    <a:lstStyle/>
                    <a:p>
                      <a:r>
                        <a:rPr lang="en-US" dirty="0">
                          <a:latin typeface="+mn-lt"/>
                        </a:rPr>
                        <a:t>Monday</a:t>
                      </a:r>
                    </a:p>
                  </a:txBody>
                  <a:tcPr/>
                </a:tc>
                <a:tc>
                  <a:txBody>
                    <a:bodyPr/>
                    <a:lstStyle/>
                    <a:p>
                      <a:r>
                        <a:rPr lang="en-US" dirty="0">
                          <a:latin typeface="+mn-lt"/>
                        </a:rPr>
                        <a:t>Tuesday</a:t>
                      </a:r>
                    </a:p>
                  </a:txBody>
                  <a:tcPr/>
                </a:tc>
                <a:tc>
                  <a:txBody>
                    <a:bodyPr/>
                    <a:lstStyle/>
                    <a:p>
                      <a:r>
                        <a:rPr lang="en-US" dirty="0">
                          <a:latin typeface="+mn-lt"/>
                        </a:rPr>
                        <a:t>Wednesday</a:t>
                      </a:r>
                    </a:p>
                  </a:txBody>
                  <a:tcPr/>
                </a:tc>
                <a:tc>
                  <a:txBody>
                    <a:bodyPr/>
                    <a:lstStyle/>
                    <a:p>
                      <a:r>
                        <a:rPr lang="en-US" dirty="0">
                          <a:latin typeface="+mn-lt"/>
                        </a:rPr>
                        <a:t>Thursday</a:t>
                      </a:r>
                      <a:r>
                        <a:rPr lang="en-US" baseline="0" dirty="0">
                          <a:latin typeface="+mn-lt"/>
                        </a:rPr>
                        <a:t> </a:t>
                      </a:r>
                      <a:endParaRPr lang="en-US" dirty="0">
                        <a:latin typeface="+mn-lt"/>
                      </a:endParaRPr>
                    </a:p>
                  </a:txBody>
                  <a:tcPr/>
                </a:tc>
                <a:tc>
                  <a:txBody>
                    <a:bodyPr/>
                    <a:lstStyle/>
                    <a:p>
                      <a:r>
                        <a:rPr lang="en-US" dirty="0">
                          <a:latin typeface="+mn-lt"/>
                        </a:rPr>
                        <a:t>Friday</a:t>
                      </a:r>
                    </a:p>
                  </a:txBody>
                  <a:tcPr/>
                </a:tc>
                <a:extLst>
                  <a:ext uri="{0D108BD9-81ED-4DB2-BD59-A6C34878D82A}">
                    <a16:rowId xmlns:a16="http://schemas.microsoft.com/office/drawing/2014/main" val="10000"/>
                  </a:ext>
                </a:extLst>
              </a:tr>
              <a:tr h="1155314">
                <a:tc>
                  <a:txBody>
                    <a:bodyPr/>
                    <a:lstStyle/>
                    <a:p>
                      <a:r>
                        <a:rPr lang="en-US" dirty="0">
                          <a:solidFill>
                            <a:srgbClr val="FF0000"/>
                          </a:solidFill>
                          <a:latin typeface="+mn-lt"/>
                        </a:rPr>
                        <a:t>Hospital</a:t>
                      </a:r>
                      <a:r>
                        <a:rPr lang="en-US" baseline="0" dirty="0">
                          <a:solidFill>
                            <a:srgbClr val="FF0000"/>
                          </a:solidFill>
                          <a:latin typeface="+mn-lt"/>
                        </a:rPr>
                        <a:t> placement (KCH)</a:t>
                      </a:r>
                      <a:endParaRPr lang="en-US" dirty="0">
                        <a:solidFill>
                          <a:srgbClr val="FF0000"/>
                        </a:solidFill>
                        <a:latin typeface="+mn-lt"/>
                      </a:endParaRPr>
                    </a:p>
                  </a:txBody>
                  <a:tcPr/>
                </a:tc>
                <a:tc>
                  <a:txBody>
                    <a:bodyPr/>
                    <a:lstStyle/>
                    <a:p>
                      <a:r>
                        <a:rPr lang="en-US" dirty="0">
                          <a:solidFill>
                            <a:srgbClr val="00B050"/>
                          </a:solidFill>
                          <a:latin typeface="+mn-lt"/>
                        </a:rPr>
                        <a:t>Scholarly Project Module</a:t>
                      </a:r>
                    </a:p>
                  </a:txBody>
                  <a:tcPr/>
                </a:tc>
                <a:tc>
                  <a:txBody>
                    <a:bodyPr/>
                    <a:lstStyle/>
                    <a:p>
                      <a:r>
                        <a:rPr lang="en-US" dirty="0">
                          <a:solidFill>
                            <a:srgbClr val="0070C0"/>
                          </a:solidFill>
                          <a:latin typeface="+mn-lt"/>
                        </a:rPr>
                        <a:t>Doctor</a:t>
                      </a:r>
                      <a:r>
                        <a:rPr lang="en-US" baseline="0" dirty="0">
                          <a:solidFill>
                            <a:srgbClr val="0070C0"/>
                          </a:solidFill>
                          <a:latin typeface="+mn-lt"/>
                        </a:rPr>
                        <a:t> as Teacher </a:t>
                      </a:r>
                      <a:endParaRPr lang="en-US" dirty="0">
                        <a:solidFill>
                          <a:srgbClr val="0070C0"/>
                        </a:solidFill>
                        <a:latin typeface="+mn-lt"/>
                      </a:endParaRPr>
                    </a:p>
                  </a:txBody>
                  <a:tcPr/>
                </a:tc>
                <a:tc>
                  <a:txBody>
                    <a:bodyPr/>
                    <a:lstStyle/>
                    <a:p>
                      <a:r>
                        <a:rPr lang="en-US" dirty="0">
                          <a:solidFill>
                            <a:srgbClr val="FF0000"/>
                          </a:solidFill>
                          <a:latin typeface="+mn-lt"/>
                        </a:rPr>
                        <a:t>Hospital Placement  (KCH)</a:t>
                      </a:r>
                    </a:p>
                  </a:txBody>
                  <a:tcPr/>
                </a:tc>
                <a:tc>
                  <a:txBody>
                    <a:bodyPr/>
                    <a:lstStyle/>
                    <a:p>
                      <a:r>
                        <a:rPr lang="en-US" dirty="0">
                          <a:solidFill>
                            <a:srgbClr val="FF2F92"/>
                          </a:solidFill>
                          <a:latin typeface="+mn-lt"/>
                        </a:rPr>
                        <a:t>Longitudinal</a:t>
                      </a:r>
                      <a:r>
                        <a:rPr lang="en-US" baseline="0" dirty="0">
                          <a:solidFill>
                            <a:srgbClr val="FF2F92"/>
                          </a:solidFill>
                          <a:latin typeface="+mn-lt"/>
                        </a:rPr>
                        <a:t> Psychiatric Placement </a:t>
                      </a:r>
                      <a:endParaRPr lang="en-US" dirty="0">
                        <a:solidFill>
                          <a:srgbClr val="FF2F92"/>
                        </a:solidFill>
                        <a:latin typeface="+mn-lt"/>
                      </a:endParaRPr>
                    </a:p>
                  </a:txBody>
                  <a:tcPr/>
                </a:tc>
                <a:extLst>
                  <a:ext uri="{0D108BD9-81ED-4DB2-BD59-A6C34878D82A}">
                    <a16:rowId xmlns:a16="http://schemas.microsoft.com/office/drawing/2014/main" val="10001"/>
                  </a:ext>
                </a:extLst>
              </a:tr>
            </a:tbl>
          </a:graphicData>
        </a:graphic>
      </p:graphicFrame>
      <p:pic>
        <p:nvPicPr>
          <p:cNvPr id="9" name="Picture 8"/>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rot="5400000">
            <a:off x="6807242" y="4002070"/>
            <a:ext cx="2280302" cy="1710227"/>
          </a:xfrm>
          <a:prstGeom prst="rect">
            <a:avLst/>
          </a:prstGeom>
        </p:spPr>
      </p:pic>
      <p:pic>
        <p:nvPicPr>
          <p:cNvPr id="11" name="Picture 1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6165776" y="1426157"/>
            <a:ext cx="2771800" cy="1847866"/>
          </a:xfrm>
          <a:prstGeom prst="rect">
            <a:avLst/>
          </a:prstGeom>
        </p:spPr>
      </p:pic>
    </p:spTree>
    <p:extLst>
      <p:ext uri="{BB962C8B-B14F-4D97-AF65-F5344CB8AC3E}">
        <p14:creationId xmlns:p14="http://schemas.microsoft.com/office/powerpoint/2010/main" val="953977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55575" y="2527634"/>
            <a:ext cx="8836025" cy="3400931"/>
          </a:xfrm>
          <a:prstGeom prst="rect">
            <a:avLst/>
          </a:prstGeom>
          <a:noFill/>
        </p:spPr>
        <p:txBody>
          <a:bodyPr wrap="square" rtlCol="0">
            <a:spAutoFit/>
          </a:bodyPr>
          <a:lstStyle/>
          <a:p>
            <a:pPr marL="342900" indent="-342900">
              <a:buFont typeface="Arial" charset="0"/>
              <a:buChar char="•"/>
            </a:pPr>
            <a:r>
              <a:rPr lang="en-US" sz="2000" dirty="0">
                <a:solidFill>
                  <a:srgbClr val="0070C0"/>
                </a:solidFill>
              </a:rPr>
              <a:t>Entered the care system at the age of 5</a:t>
            </a:r>
          </a:p>
          <a:p>
            <a:pPr marL="342900" indent="-342900">
              <a:buFont typeface="Arial" charset="0"/>
              <a:buChar char="•"/>
            </a:pPr>
            <a:r>
              <a:rPr lang="en-US" sz="2000" dirty="0">
                <a:solidFill>
                  <a:srgbClr val="0070C0"/>
                </a:solidFill>
              </a:rPr>
              <a:t>Looked after by WSCC but placed in South West London</a:t>
            </a:r>
          </a:p>
          <a:p>
            <a:pPr marL="342900" indent="-342900">
              <a:spcBef>
                <a:spcPts val="600"/>
              </a:spcBef>
              <a:spcAft>
                <a:spcPts val="1200"/>
              </a:spcAft>
              <a:buFont typeface="Arial" panose="020B0604020202020204" pitchFamily="34" charset="0"/>
              <a:buChar char="•"/>
            </a:pPr>
            <a:r>
              <a:rPr lang="en-US" sz="2000" dirty="0">
                <a:solidFill>
                  <a:srgbClr val="0070C0"/>
                </a:solidFill>
                <a:cs typeface="Arial" panose="020B0604020202020204" pitchFamily="34" charset="0"/>
              </a:rPr>
              <a:t>Attended a state primary and secondary school</a:t>
            </a:r>
          </a:p>
          <a:p>
            <a:pPr marL="285750" indent="-285750">
              <a:buFont typeface="Arial" charset="0"/>
              <a:buChar char="•"/>
            </a:pPr>
            <a:r>
              <a:rPr lang="en-US" sz="2000" dirty="0">
                <a:solidFill>
                  <a:srgbClr val="FF2F92"/>
                </a:solidFill>
              </a:rPr>
              <a:t>Involvement with student council , sports teams, peer-mentoring and homework club.</a:t>
            </a:r>
          </a:p>
          <a:p>
            <a:pPr marL="285750" indent="-285750">
              <a:buFont typeface="Arial" charset="0"/>
              <a:buChar char="•"/>
            </a:pPr>
            <a:r>
              <a:rPr lang="en-US" sz="2000" dirty="0">
                <a:solidFill>
                  <a:srgbClr val="FF2F92"/>
                </a:solidFill>
              </a:rPr>
              <a:t>NFA Award for Academic Progress 2013</a:t>
            </a:r>
          </a:p>
          <a:p>
            <a:pPr marL="285750" indent="-285750">
              <a:buFont typeface="Arial" charset="0"/>
              <a:buChar char="•"/>
            </a:pPr>
            <a:r>
              <a:rPr lang="en-US" sz="2000" dirty="0">
                <a:solidFill>
                  <a:schemeClr val="accent6">
                    <a:lumMod val="75000"/>
                  </a:schemeClr>
                </a:solidFill>
              </a:rPr>
              <a:t>Participated in Realising Opportunities (Year 12),  Sutton Trust Summer School/ Pathways to Medicine (2014)</a:t>
            </a:r>
          </a:p>
          <a:p>
            <a:pPr marL="285750" indent="-285750">
              <a:buFont typeface="Arial" charset="0"/>
              <a:buChar char="•"/>
            </a:pPr>
            <a:r>
              <a:rPr lang="en-US" sz="2000" dirty="0">
                <a:solidFill>
                  <a:schemeClr val="accent6">
                    <a:lumMod val="75000"/>
                  </a:schemeClr>
                </a:solidFill>
              </a:rPr>
              <a:t>Clouddog Volunteering Programme 2014</a:t>
            </a:r>
          </a:p>
          <a:p>
            <a:pPr marL="285750" indent="-285750">
              <a:buFont typeface="Arial" charset="0"/>
              <a:buChar char="•"/>
            </a:pPr>
            <a:r>
              <a:rPr lang="en-US" sz="2000" dirty="0">
                <a:solidFill>
                  <a:srgbClr val="00CC66"/>
                </a:solidFill>
              </a:rPr>
              <a:t>Harris Federation Student of the Year Award  for Academic Excellence (2014)</a:t>
            </a:r>
          </a:p>
        </p:txBody>
      </p:sp>
      <p:sp>
        <p:nvSpPr>
          <p:cNvPr id="10" name="AutoShape 2" descr="Image result for twitter ic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AutoShape 4" descr="Image result for twitter ico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AutoShape 6" descr="Image result for twitter icon"/>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 name="AutoShape 8" descr="Image result for twitter icon"/>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 name="TextBox 17"/>
          <p:cNvSpPr txBox="1"/>
          <p:nvPr/>
        </p:nvSpPr>
        <p:spPr>
          <a:xfrm>
            <a:off x="2555776" y="1105580"/>
            <a:ext cx="5688632" cy="523220"/>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My background</a:t>
            </a:r>
          </a:p>
        </p:txBody>
      </p:sp>
      <p:pic>
        <p:nvPicPr>
          <p:cNvPr id="14" name="Picture 1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94640" y="465137"/>
            <a:ext cx="1674000" cy="1674000"/>
          </a:xfrm>
          <a:prstGeom prst="rect">
            <a:avLst/>
          </a:prstGeom>
        </p:spPr>
      </p:pic>
      <p:pic>
        <p:nvPicPr>
          <p:cNvPr id="9" name="Picture 8"/>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048067" y="717083"/>
            <a:ext cx="2196341" cy="2196341"/>
          </a:xfrm>
          <a:prstGeom prst="rect">
            <a:avLst/>
          </a:prstGeom>
        </p:spPr>
      </p:pic>
    </p:spTree>
    <p:extLst>
      <p:ext uri="{BB962C8B-B14F-4D97-AF65-F5344CB8AC3E}">
        <p14:creationId xmlns:p14="http://schemas.microsoft.com/office/powerpoint/2010/main" val="3657842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46381" y="2291537"/>
            <a:ext cx="8280920" cy="3416320"/>
          </a:xfrm>
          <a:prstGeom prst="rect">
            <a:avLst/>
          </a:prstGeom>
          <a:noFill/>
        </p:spPr>
        <p:txBody>
          <a:bodyPr wrap="square" rtlCol="0">
            <a:spAutoFit/>
          </a:bodyPr>
          <a:lstStyle/>
          <a:p>
            <a:pPr marL="342900" indent="-342900">
              <a:buFont typeface="Arial" charset="0"/>
              <a:buChar char="•"/>
            </a:pPr>
            <a:r>
              <a:rPr lang="en-US" sz="2400" dirty="0">
                <a:solidFill>
                  <a:srgbClr val="FF2F92"/>
                </a:solidFill>
              </a:rPr>
              <a:t>Important to start considering HE from a young age</a:t>
            </a:r>
          </a:p>
          <a:p>
            <a:pPr marL="342900" indent="-342900">
              <a:buFont typeface="Arial" charset="0"/>
              <a:buChar char="•"/>
            </a:pPr>
            <a:r>
              <a:rPr lang="en-US" sz="2400" dirty="0">
                <a:solidFill>
                  <a:srgbClr val="00CC66"/>
                </a:solidFill>
              </a:rPr>
              <a:t>Careers Advisors </a:t>
            </a:r>
          </a:p>
          <a:p>
            <a:pPr marL="342900" indent="-342900">
              <a:buFont typeface="Arial" charset="0"/>
              <a:buChar char="•"/>
            </a:pPr>
            <a:r>
              <a:rPr lang="en-US" sz="2400" dirty="0">
                <a:solidFill>
                  <a:schemeClr val="accent6">
                    <a:lumMod val="75000"/>
                  </a:schemeClr>
                </a:solidFill>
              </a:rPr>
              <a:t>UCAS application and personal statement</a:t>
            </a:r>
          </a:p>
          <a:p>
            <a:pPr marL="342900" indent="-342900">
              <a:buFont typeface="Arial" charset="0"/>
              <a:buChar char="•"/>
            </a:pPr>
            <a:r>
              <a:rPr lang="en-US" sz="2400" dirty="0">
                <a:solidFill>
                  <a:srgbClr val="0070C0"/>
                </a:solidFill>
              </a:rPr>
              <a:t>Work experience/Volunteering</a:t>
            </a:r>
          </a:p>
          <a:p>
            <a:pPr marL="342900" indent="-342900">
              <a:buFont typeface="Arial" charset="0"/>
              <a:buChar char="•"/>
            </a:pPr>
            <a:r>
              <a:rPr lang="en-US" sz="2400" dirty="0">
                <a:solidFill>
                  <a:srgbClr val="FF0000"/>
                </a:solidFill>
              </a:rPr>
              <a:t>BMAT/UKCAT</a:t>
            </a:r>
          </a:p>
          <a:p>
            <a:pPr marL="342900" indent="-342900">
              <a:buFont typeface="Arial" charset="0"/>
              <a:buChar char="•"/>
            </a:pPr>
            <a:r>
              <a:rPr lang="en-US" sz="2400" dirty="0"/>
              <a:t>Interview (MMI or Panel)</a:t>
            </a:r>
          </a:p>
          <a:p>
            <a:pPr marL="342900" indent="-342900">
              <a:buFont typeface="Arial" charset="0"/>
              <a:buChar char="•"/>
            </a:pPr>
            <a:endParaRPr lang="en-US" sz="2400" dirty="0">
              <a:solidFill>
                <a:srgbClr val="0070C0"/>
              </a:solidFill>
            </a:endParaRPr>
          </a:p>
          <a:p>
            <a:pPr marL="342900" indent="-342900">
              <a:buFont typeface="Arial" charset="0"/>
              <a:buChar char="•"/>
            </a:pPr>
            <a:endParaRPr lang="en-US" sz="2400" dirty="0">
              <a:solidFill>
                <a:srgbClr val="0070C0"/>
              </a:solidFill>
            </a:endParaRPr>
          </a:p>
          <a:p>
            <a:pPr marL="342900" indent="-342900">
              <a:buFont typeface="Arial" charset="0"/>
              <a:buChar char="•"/>
            </a:pPr>
            <a:endParaRPr lang="en-US" sz="2400" dirty="0">
              <a:solidFill>
                <a:srgbClr val="0070C0"/>
              </a:solidFill>
            </a:endParaRPr>
          </a:p>
        </p:txBody>
      </p:sp>
      <p:sp>
        <p:nvSpPr>
          <p:cNvPr id="10" name="AutoShape 2" descr="Image result for twitter ic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AutoShape 4" descr="Image result for twitter ico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AutoShape 6" descr="Image result for twitter icon"/>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 name="AutoShape 8" descr="Image result for twitter icon"/>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 name="TextBox 17"/>
          <p:cNvSpPr txBox="1"/>
          <p:nvPr/>
        </p:nvSpPr>
        <p:spPr>
          <a:xfrm>
            <a:off x="2555776" y="1105580"/>
            <a:ext cx="5688632" cy="523220"/>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Applying to medical school</a:t>
            </a:r>
          </a:p>
        </p:txBody>
      </p:sp>
      <p:pic>
        <p:nvPicPr>
          <p:cNvPr id="14" name="Picture 1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94640" y="465137"/>
            <a:ext cx="1674000" cy="1674000"/>
          </a:xfrm>
          <a:prstGeom prst="rect">
            <a:avLst/>
          </a:prstGeom>
        </p:spPr>
      </p:pic>
      <p:pic>
        <p:nvPicPr>
          <p:cNvPr id="2" name="Picture 1"/>
          <p:cNvPicPr>
            <a:picLocks noChangeAspect="1"/>
          </p:cNvPicPr>
          <p:nvPr/>
        </p:nvPicPr>
        <p:blipFill>
          <a:blip r:embed="rId4"/>
          <a:stretch>
            <a:fillRect/>
          </a:stretch>
        </p:blipFill>
        <p:spPr>
          <a:xfrm>
            <a:off x="6588224" y="2996952"/>
            <a:ext cx="2152650" cy="3048000"/>
          </a:xfrm>
          <a:prstGeom prst="rect">
            <a:avLst/>
          </a:prstGeom>
        </p:spPr>
      </p:pic>
      <p:pic>
        <p:nvPicPr>
          <p:cNvPr id="3" name="Picture 2"/>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41716" y="4750500"/>
            <a:ext cx="2790123" cy="1847545"/>
          </a:xfrm>
          <a:prstGeom prst="rect">
            <a:avLst/>
          </a:prstGeom>
        </p:spPr>
      </p:pic>
      <p:pic>
        <p:nvPicPr>
          <p:cNvPr id="5" name="Picture 4"/>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600453" y="4702822"/>
            <a:ext cx="2526928" cy="1667772"/>
          </a:xfrm>
          <a:prstGeom prst="rect">
            <a:avLst/>
          </a:prstGeom>
        </p:spPr>
      </p:pic>
    </p:spTree>
    <p:extLst>
      <p:ext uri="{BB962C8B-B14F-4D97-AF65-F5344CB8AC3E}">
        <p14:creationId xmlns:p14="http://schemas.microsoft.com/office/powerpoint/2010/main" val="3307862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2" descr="Image result for twitter ic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AutoShape 4" descr="Image result for twitter ico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AutoShape 6" descr="Image result for twitter icon"/>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 name="AutoShape 8" descr="Image result for twitter icon"/>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 name="TextBox 17"/>
          <p:cNvSpPr txBox="1"/>
          <p:nvPr/>
        </p:nvSpPr>
        <p:spPr>
          <a:xfrm>
            <a:off x="2555776" y="1105580"/>
            <a:ext cx="5688632" cy="523220"/>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What has been helpful?	</a:t>
            </a:r>
            <a:endParaRPr lang="en-GB" sz="2800" b="1" dirty="0">
              <a:latin typeface="Arial" panose="020B0604020202020204" pitchFamily="34" charset="0"/>
              <a:cs typeface="Arial" panose="020B0604020202020204" pitchFamily="34" charset="0"/>
            </a:endParaRPr>
          </a:p>
        </p:txBody>
      </p:sp>
      <p:pic>
        <p:nvPicPr>
          <p:cNvPr id="14" name="Picture 1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94640" y="465137"/>
            <a:ext cx="1674000" cy="1674000"/>
          </a:xfrm>
          <a:prstGeom prst="rect">
            <a:avLst/>
          </a:prstGeom>
        </p:spPr>
      </p:pic>
      <p:sp>
        <p:nvSpPr>
          <p:cNvPr id="9" name="TextBox 8"/>
          <p:cNvSpPr txBox="1"/>
          <p:nvPr/>
        </p:nvSpPr>
        <p:spPr>
          <a:xfrm>
            <a:off x="297312" y="2291537"/>
            <a:ext cx="8280920" cy="3416320"/>
          </a:xfrm>
          <a:prstGeom prst="rect">
            <a:avLst/>
          </a:prstGeom>
          <a:noFill/>
        </p:spPr>
        <p:txBody>
          <a:bodyPr wrap="square" rtlCol="0">
            <a:spAutoFit/>
          </a:bodyPr>
          <a:lstStyle/>
          <a:p>
            <a:pPr marL="342900" indent="-342900">
              <a:buFont typeface="Arial" charset="0"/>
              <a:buChar char="•"/>
            </a:pPr>
            <a:r>
              <a:rPr lang="en-US" sz="2400">
                <a:solidFill>
                  <a:srgbClr val="FF0000"/>
                </a:solidFill>
              </a:rPr>
              <a:t>UCAS and SFE </a:t>
            </a:r>
            <a:r>
              <a:rPr lang="en-US" sz="2400" dirty="0">
                <a:solidFill>
                  <a:srgbClr val="FF0000"/>
                </a:solidFill>
              </a:rPr>
              <a:t>(Please tick the ‘</a:t>
            </a:r>
            <a:r>
              <a:rPr lang="en-US" sz="2400">
                <a:solidFill>
                  <a:srgbClr val="FF0000"/>
                </a:solidFill>
              </a:rPr>
              <a:t>box’) </a:t>
            </a:r>
            <a:endParaRPr lang="en-US" sz="2400" dirty="0">
              <a:solidFill>
                <a:srgbClr val="FF0000"/>
              </a:solidFill>
            </a:endParaRPr>
          </a:p>
          <a:p>
            <a:pPr marL="342900" indent="-342900">
              <a:buFont typeface="Arial" charset="0"/>
              <a:buChar char="•"/>
            </a:pPr>
            <a:r>
              <a:rPr lang="en-US" sz="2400" dirty="0">
                <a:solidFill>
                  <a:srgbClr val="00CC66"/>
                </a:solidFill>
              </a:rPr>
              <a:t>Online resources (Propel, Become, </a:t>
            </a:r>
            <a:r>
              <a:rPr lang="en-US" sz="2400" dirty="0" err="1">
                <a:solidFill>
                  <a:srgbClr val="00CC66"/>
                </a:solidFill>
              </a:rPr>
              <a:t>Buttle</a:t>
            </a:r>
            <a:r>
              <a:rPr lang="en-US" sz="2400" dirty="0">
                <a:solidFill>
                  <a:srgbClr val="00CC66"/>
                </a:solidFill>
              </a:rPr>
              <a:t> UK and Which?)</a:t>
            </a:r>
          </a:p>
          <a:p>
            <a:pPr marL="342900" indent="-342900">
              <a:buFont typeface="Arial" charset="0"/>
              <a:buChar char="•"/>
            </a:pPr>
            <a:r>
              <a:rPr lang="en-US" sz="2400" dirty="0">
                <a:solidFill>
                  <a:schemeClr val="accent6">
                    <a:lumMod val="75000"/>
                  </a:schemeClr>
                </a:solidFill>
              </a:rPr>
              <a:t>Education on HE  (Student Finance, bursaries and scholarships, support for care leavers and housing)</a:t>
            </a:r>
          </a:p>
          <a:p>
            <a:pPr marL="342900" indent="-342900">
              <a:buFont typeface="Arial" charset="0"/>
              <a:buChar char="•"/>
            </a:pPr>
            <a:r>
              <a:rPr lang="en-US" sz="2400" dirty="0"/>
              <a:t>Apply to Widening Participation programmes such as HELOA, RO, K+, Kings of King’s, Sutton Trust and Nuffield Health</a:t>
            </a:r>
          </a:p>
          <a:p>
            <a:pPr marL="342900" indent="-342900">
              <a:buFont typeface="Arial" charset="0"/>
              <a:buChar char="•"/>
            </a:pPr>
            <a:r>
              <a:rPr lang="en-US" sz="2400" dirty="0">
                <a:solidFill>
                  <a:srgbClr val="7030A0"/>
                </a:solidFill>
              </a:rPr>
              <a:t>Attend university open days</a:t>
            </a:r>
          </a:p>
          <a:p>
            <a:pPr marL="342900" indent="-342900">
              <a:buFont typeface="Arial" charset="0"/>
              <a:buChar char="•"/>
            </a:pPr>
            <a:r>
              <a:rPr lang="en-US" sz="2400" dirty="0">
                <a:solidFill>
                  <a:srgbClr val="7030A0"/>
                </a:solidFill>
              </a:rPr>
              <a:t>Bursaries and Scholarships</a:t>
            </a:r>
          </a:p>
          <a:p>
            <a:pPr marL="342900" indent="-342900">
              <a:buFont typeface="Arial" charset="0"/>
              <a:buChar char="•"/>
            </a:pPr>
            <a:endParaRPr lang="en-US" sz="2400" dirty="0">
              <a:solidFill>
                <a:srgbClr val="7030A0"/>
              </a:solidFill>
            </a:endParaRPr>
          </a:p>
        </p:txBody>
      </p:sp>
    </p:spTree>
    <p:extLst>
      <p:ext uri="{BB962C8B-B14F-4D97-AF65-F5344CB8AC3E}">
        <p14:creationId xmlns:p14="http://schemas.microsoft.com/office/powerpoint/2010/main" val="3574402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68031" y="1889136"/>
            <a:ext cx="2363393" cy="3151190"/>
          </a:xfrm>
          <a:prstGeom prst="rect">
            <a:avLst/>
          </a:prstGeom>
        </p:spPr>
      </p:pic>
      <p:sp>
        <p:nvSpPr>
          <p:cNvPr id="10" name="AutoShape 2" descr="Image result for twitter ic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AutoShape 4" descr="Image result for twitter ico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AutoShape 6" descr="Image result for twitter icon"/>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 name="AutoShape 8" descr="Image result for twitter icon"/>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 name="TextBox 17"/>
          <p:cNvSpPr txBox="1"/>
          <p:nvPr/>
        </p:nvSpPr>
        <p:spPr>
          <a:xfrm>
            <a:off x="3131840" y="160337"/>
            <a:ext cx="5688632" cy="523220"/>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Final words	</a:t>
            </a:r>
            <a:endParaRPr lang="en-GB" sz="2800" b="1" dirty="0">
              <a:latin typeface="Arial" panose="020B0604020202020204" pitchFamily="34" charset="0"/>
              <a:cs typeface="Arial" panose="020B0604020202020204" pitchFamily="34" charset="0"/>
            </a:endParaRPr>
          </a:p>
        </p:txBody>
      </p:sp>
      <p:pic>
        <p:nvPicPr>
          <p:cNvPr id="14" name="Picture 13"/>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494640" y="465137"/>
            <a:ext cx="1674000" cy="1674000"/>
          </a:xfrm>
          <a:prstGeom prst="rect">
            <a:avLst/>
          </a:prstGeom>
        </p:spPr>
      </p:pic>
      <p:pic>
        <p:nvPicPr>
          <p:cNvPr id="17" name="Picture 16"/>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rot="5400000">
            <a:off x="6095999" y="460646"/>
            <a:ext cx="3483430" cy="2612572"/>
          </a:xfrm>
          <a:prstGeom prst="rect">
            <a:avLst/>
          </a:prstGeom>
        </p:spPr>
      </p:pic>
      <p:pic>
        <p:nvPicPr>
          <p:cNvPr id="19" name="Picture 18"/>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rot="5400000">
            <a:off x="-332833" y="4555983"/>
            <a:ext cx="2662672" cy="1997005"/>
          </a:xfrm>
          <a:prstGeom prst="rect">
            <a:avLst/>
          </a:prstGeom>
        </p:spPr>
      </p:pic>
      <p:pic>
        <p:nvPicPr>
          <p:cNvPr id="20" name="Picture 19"/>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1997006" y="4171230"/>
            <a:ext cx="2791018" cy="2791018"/>
          </a:xfrm>
          <a:prstGeom prst="rect">
            <a:avLst/>
          </a:prstGeom>
        </p:spPr>
      </p:pic>
      <p:pic>
        <p:nvPicPr>
          <p:cNvPr id="22" name="Picture 21"/>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rot="5400000">
            <a:off x="4361350" y="4414013"/>
            <a:ext cx="2970208" cy="2088315"/>
          </a:xfrm>
          <a:prstGeom prst="rect">
            <a:avLst/>
          </a:prstGeom>
        </p:spPr>
      </p:pic>
      <p:pic>
        <p:nvPicPr>
          <p:cNvPr id="23" name="Picture 22"/>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rot="5400000">
            <a:off x="5924549" y="3666372"/>
            <a:ext cx="3679372" cy="2759529"/>
          </a:xfrm>
          <a:prstGeom prst="rect">
            <a:avLst/>
          </a:prstGeom>
        </p:spPr>
      </p:pic>
      <p:pic>
        <p:nvPicPr>
          <p:cNvPr id="2" name="Picture 1"/>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2695062" y="1147977"/>
            <a:ext cx="4065512" cy="3049134"/>
          </a:xfrm>
          <a:prstGeom prst="rect">
            <a:avLst/>
          </a:prstGeom>
        </p:spPr>
      </p:pic>
    </p:spTree>
    <p:extLst>
      <p:ext uri="{BB962C8B-B14F-4D97-AF65-F5344CB8AC3E}">
        <p14:creationId xmlns:p14="http://schemas.microsoft.com/office/powerpoint/2010/main" val="3036763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01427" y="2492896"/>
            <a:ext cx="8076326" cy="3108543"/>
          </a:xfrm>
          <a:prstGeom prst="rect">
            <a:avLst/>
          </a:prstGeom>
          <a:noFill/>
        </p:spPr>
        <p:txBody>
          <a:bodyPr wrap="square" rtlCol="0">
            <a:spAutoFit/>
          </a:bodyPr>
          <a:lstStyle/>
          <a:p>
            <a:pPr algn="ctr"/>
            <a:r>
              <a:rPr lang="en-GB" sz="2800" b="1" dirty="0">
                <a:latin typeface="Arial" panose="020B0604020202020204" pitchFamily="34" charset="0"/>
                <a:cs typeface="Arial" panose="020B0604020202020204" pitchFamily="34" charset="0"/>
              </a:rPr>
              <a:t>Thank you – any questions?</a:t>
            </a: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hlinkClick r:id="rId2"/>
              </a:rPr>
              <a:t>www.thefosteringnetwork.org.uk</a:t>
            </a:r>
            <a:endParaRPr lang="en-GB" sz="2400" dirty="0">
              <a:latin typeface="Arial" panose="020B0604020202020204" pitchFamily="34" charset="0"/>
              <a:cs typeface="Arial" panose="020B0604020202020204" pitchFamily="34" charset="0"/>
            </a:endParaRPr>
          </a:p>
          <a:p>
            <a:pPr lvl="0" algn="ctr"/>
            <a:endParaRPr lang="en-GB" sz="2400" dirty="0">
              <a:latin typeface="Arial" panose="020B0604020202020204" pitchFamily="34" charset="0"/>
              <a:cs typeface="Arial" panose="020B0604020202020204" pitchFamily="34" charset="0"/>
            </a:endParaRPr>
          </a:p>
          <a:p>
            <a:pPr lvl="0" algn="ctr"/>
            <a:r>
              <a:rPr lang="en-GB" sz="2400" dirty="0">
                <a:latin typeface="Arial" panose="020B0604020202020204" pitchFamily="34" charset="0"/>
                <a:cs typeface="Arial" panose="020B0604020202020204" pitchFamily="34" charset="0"/>
              </a:rPr>
              <a:t>Member helpline: </a:t>
            </a:r>
            <a:r>
              <a:rPr lang="en-US" sz="2400" dirty="0">
                <a:latin typeface="Arial" panose="020B0604020202020204" pitchFamily="34" charset="0"/>
                <a:cs typeface="Arial" panose="020B0604020202020204" pitchFamily="34" charset="0"/>
              </a:rPr>
              <a:t>0207 401 9582</a:t>
            </a:r>
          </a:p>
          <a:p>
            <a:pPr algn="ctr"/>
            <a:endParaRPr lang="en-GB" sz="2400" dirty="0">
              <a:latin typeface="Arial" panose="020B0604020202020204" pitchFamily="34" charset="0"/>
              <a:cs typeface="Arial" panose="020B0604020202020204" pitchFamily="34" charset="0"/>
            </a:endParaRPr>
          </a:p>
          <a:p>
            <a:pPr algn="ctr"/>
            <a:endParaRPr lang="en-GB" sz="2400" dirty="0">
              <a:latin typeface="Arial" panose="020B0604020202020204" pitchFamily="34" charset="0"/>
              <a:cs typeface="Arial" panose="020B0604020202020204" pitchFamily="34" charset="0"/>
            </a:endParaRPr>
          </a:p>
          <a:p>
            <a:pPr algn="ctr"/>
            <a:endParaRPr lang="en-GB" sz="2400" dirty="0">
              <a:latin typeface="Arial" panose="020B0604020202020204" pitchFamily="34" charset="0"/>
              <a:cs typeface="Arial" panose="020B0604020202020204" pitchFamily="34" charset="0"/>
            </a:endParaRPr>
          </a:p>
        </p:txBody>
      </p:sp>
      <p:sp>
        <p:nvSpPr>
          <p:cNvPr id="10" name="AutoShape 2" descr="Image result for twitter ic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AutoShape 4" descr="Image result for twitter ico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AutoShape 6" descr="Image result for twitter icon"/>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 name="AutoShape 8" descr="Image result for twitter icon"/>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5" name="Picture 1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94640" y="465137"/>
            <a:ext cx="1674000" cy="16740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1275397" y="4653136"/>
            <a:ext cx="6581775" cy="752475"/>
          </a:xfrm>
          <a:prstGeom prst="rect">
            <a:avLst/>
          </a:prstGeom>
        </p:spPr>
      </p:pic>
    </p:spTree>
    <p:extLst>
      <p:ext uri="{BB962C8B-B14F-4D97-AF65-F5344CB8AC3E}">
        <p14:creationId xmlns:p14="http://schemas.microsoft.com/office/powerpoint/2010/main" val="2197540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01426" y="2132317"/>
            <a:ext cx="8076326" cy="5262979"/>
          </a:xfrm>
          <a:prstGeom prst="rect">
            <a:avLst/>
          </a:prstGeom>
          <a:noFill/>
        </p:spPr>
        <p:txBody>
          <a:bodyPr wrap="square" rtlCol="0">
            <a:spAutoFit/>
          </a:bodyPr>
          <a:lstStyle/>
          <a:p>
            <a:pPr marL="342900" indent="-342900" algn="ctr">
              <a:buFont typeface="Arial" charset="0"/>
              <a:buChar char="•"/>
            </a:pPr>
            <a:r>
              <a:rPr lang="en-GB" sz="2400" dirty="0">
                <a:latin typeface="Arial" panose="020B0604020202020204" pitchFamily="34" charset="0"/>
                <a:cs typeface="Arial" panose="020B0604020202020204" pitchFamily="34" charset="0"/>
                <a:hlinkClick r:id="rId3"/>
              </a:rPr>
              <a:t>https://www.suttontrust.com/</a:t>
            </a:r>
            <a:endParaRPr lang="en-GB" sz="2400" dirty="0">
              <a:latin typeface="Arial" panose="020B0604020202020204" pitchFamily="34" charset="0"/>
              <a:cs typeface="Arial" panose="020B0604020202020204" pitchFamily="34" charset="0"/>
            </a:endParaRPr>
          </a:p>
          <a:p>
            <a:pPr marL="342900" indent="-342900" algn="ctr">
              <a:buFont typeface="Arial" charset="0"/>
              <a:buChar char="•"/>
            </a:pPr>
            <a:r>
              <a:rPr lang="en-GB" sz="2400" dirty="0">
                <a:latin typeface="Arial" panose="020B0604020202020204" pitchFamily="34" charset="0"/>
                <a:cs typeface="Arial" panose="020B0604020202020204" pitchFamily="34" charset="0"/>
                <a:hlinkClick r:id="rId4"/>
              </a:rPr>
              <a:t>http://www.realisingopportunities.ac.uk</a:t>
            </a:r>
            <a:endParaRPr lang="en-GB" sz="2400" dirty="0">
              <a:latin typeface="Arial" panose="020B0604020202020204" pitchFamily="34" charset="0"/>
              <a:cs typeface="Arial" panose="020B0604020202020204" pitchFamily="34" charset="0"/>
            </a:endParaRPr>
          </a:p>
          <a:p>
            <a:pPr marL="342900" indent="-342900" algn="ctr">
              <a:buFont typeface="Arial" charset="0"/>
              <a:buChar char="•"/>
            </a:pPr>
            <a:r>
              <a:rPr lang="en-GB" sz="2400" dirty="0">
                <a:latin typeface="Arial" panose="020B0604020202020204" pitchFamily="34" charset="0"/>
                <a:cs typeface="Arial" panose="020B0604020202020204" pitchFamily="34" charset="0"/>
                <a:hlinkClick r:id="rId5"/>
              </a:rPr>
              <a:t>https://propel.org.uk/UK/</a:t>
            </a:r>
            <a:endParaRPr lang="en-GB" sz="2400" dirty="0">
              <a:latin typeface="Arial" panose="020B0604020202020204" pitchFamily="34" charset="0"/>
              <a:cs typeface="Arial" panose="020B0604020202020204" pitchFamily="34" charset="0"/>
            </a:endParaRPr>
          </a:p>
          <a:p>
            <a:pPr marL="342900" indent="-342900" algn="ctr">
              <a:buFont typeface="Arial" charset="0"/>
              <a:buChar char="•"/>
            </a:pPr>
            <a:r>
              <a:rPr lang="en-GB" sz="2400" dirty="0">
                <a:latin typeface="Arial" panose="020B0604020202020204" pitchFamily="34" charset="0"/>
                <a:cs typeface="Arial" panose="020B0604020202020204" pitchFamily="34" charset="0"/>
                <a:hlinkClick r:id="rId6"/>
              </a:rPr>
              <a:t>https://www.kcl.ac.uk/study/undergraduate/courses/extended-medical-degree-programme-mbbs</a:t>
            </a:r>
            <a:endParaRPr lang="en-GB" sz="2400" dirty="0">
              <a:latin typeface="Arial" panose="020B0604020202020204" pitchFamily="34" charset="0"/>
              <a:cs typeface="Arial" panose="020B0604020202020204" pitchFamily="34" charset="0"/>
            </a:endParaRPr>
          </a:p>
          <a:p>
            <a:pPr marL="342900" indent="-342900" algn="ctr">
              <a:buFont typeface="Arial" charset="0"/>
              <a:buChar char="•"/>
            </a:pPr>
            <a:r>
              <a:rPr lang="en-GB" sz="2400" dirty="0">
                <a:latin typeface="Arial" panose="020B0604020202020204" pitchFamily="34" charset="0"/>
                <a:cs typeface="Arial" panose="020B0604020202020204" pitchFamily="34" charset="0"/>
                <a:hlinkClick r:id="rId7"/>
              </a:rPr>
              <a:t>https://becomecharity.org.uk</a:t>
            </a:r>
            <a:endParaRPr lang="en-GB" sz="2400" dirty="0">
              <a:latin typeface="Arial" panose="020B0604020202020204" pitchFamily="34" charset="0"/>
              <a:cs typeface="Arial" panose="020B0604020202020204" pitchFamily="34" charset="0"/>
            </a:endParaRPr>
          </a:p>
          <a:p>
            <a:pPr marL="342900" indent="-342900" algn="ctr">
              <a:buFont typeface="Arial" charset="0"/>
              <a:buChar char="•"/>
            </a:pPr>
            <a:r>
              <a:rPr lang="en-GB" sz="2400" dirty="0">
                <a:latin typeface="Arial" panose="020B0604020202020204" pitchFamily="34" charset="0"/>
                <a:cs typeface="Arial" panose="020B0604020202020204" pitchFamily="34" charset="0"/>
                <a:hlinkClick r:id="rId8"/>
              </a:rPr>
              <a:t>https://university.which.co.uk</a:t>
            </a:r>
            <a:endParaRPr lang="en-GB" sz="2400" dirty="0">
              <a:latin typeface="Arial" panose="020B0604020202020204" pitchFamily="34" charset="0"/>
              <a:cs typeface="Arial" panose="020B0604020202020204" pitchFamily="34" charset="0"/>
            </a:endParaRPr>
          </a:p>
          <a:p>
            <a:pPr marL="342900" indent="-342900" algn="ctr">
              <a:buFont typeface="Arial" charset="0"/>
              <a:buChar char="•"/>
            </a:pPr>
            <a:r>
              <a:rPr lang="en-GB" sz="2400" dirty="0">
                <a:latin typeface="Arial" panose="020B0604020202020204" pitchFamily="34" charset="0"/>
                <a:cs typeface="Arial" panose="020B0604020202020204" pitchFamily="34" charset="0"/>
                <a:hlinkClick r:id="rId9"/>
              </a:rPr>
              <a:t>http://www.unitefoundation.co.uk/wp-content/uploads/2019/01/2019_20_Information-and-Guidance.pdf</a:t>
            </a:r>
            <a:endParaRPr lang="en-GB" sz="2400" dirty="0">
              <a:latin typeface="Arial" panose="020B0604020202020204" pitchFamily="34" charset="0"/>
              <a:cs typeface="Arial" panose="020B0604020202020204" pitchFamily="34" charset="0"/>
            </a:endParaRPr>
          </a:p>
          <a:p>
            <a:pPr marL="342900" indent="-342900" algn="ctr">
              <a:buFont typeface="Arial" charset="0"/>
              <a:buChar char="•"/>
            </a:pPr>
            <a:endParaRPr lang="en-GB" sz="2400" dirty="0">
              <a:latin typeface="Arial" panose="020B0604020202020204" pitchFamily="34" charset="0"/>
              <a:cs typeface="Arial" panose="020B0604020202020204" pitchFamily="34" charset="0"/>
            </a:endParaRPr>
          </a:p>
          <a:p>
            <a:pPr marL="342900" indent="-342900" algn="ctr">
              <a:buFont typeface="Arial" charset="0"/>
              <a:buChar char="•"/>
            </a:pPr>
            <a:endParaRPr lang="en-GB" sz="2400" dirty="0">
              <a:latin typeface="Arial" panose="020B0604020202020204" pitchFamily="34" charset="0"/>
              <a:cs typeface="Arial" panose="020B0604020202020204" pitchFamily="34" charset="0"/>
            </a:endParaRPr>
          </a:p>
          <a:p>
            <a:pPr marL="342900" indent="-342900" algn="ctr">
              <a:buFont typeface="Arial" charset="0"/>
              <a:buChar char="•"/>
            </a:pPr>
            <a:endParaRPr lang="en-GB" sz="2400" dirty="0">
              <a:latin typeface="Arial" panose="020B0604020202020204" pitchFamily="34" charset="0"/>
              <a:cs typeface="Arial" panose="020B0604020202020204" pitchFamily="34" charset="0"/>
            </a:endParaRPr>
          </a:p>
          <a:p>
            <a:pPr marL="342900" indent="-342900" algn="ctr">
              <a:buFont typeface="Arial" charset="0"/>
              <a:buChar char="•"/>
            </a:pPr>
            <a:endParaRPr lang="en-GB" sz="2400" dirty="0">
              <a:latin typeface="Arial" panose="020B0604020202020204" pitchFamily="34" charset="0"/>
              <a:cs typeface="Arial" panose="020B0604020202020204" pitchFamily="34" charset="0"/>
            </a:endParaRPr>
          </a:p>
        </p:txBody>
      </p:sp>
      <p:sp>
        <p:nvSpPr>
          <p:cNvPr id="10" name="AutoShape 2" descr="Image result for twitter ic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AutoShape 4" descr="Image result for twitter ico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AutoShape 6" descr="Image result for twitter icon"/>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 name="AutoShape 8" descr="Image result for twitter icon"/>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5" name="Picture 14"/>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494640" y="465137"/>
            <a:ext cx="1674000" cy="1674000"/>
          </a:xfrm>
          <a:prstGeom prst="rect">
            <a:avLst/>
          </a:prstGeom>
        </p:spPr>
      </p:pic>
      <p:pic>
        <p:nvPicPr>
          <p:cNvPr id="3" name="Picture 2"/>
          <p:cNvPicPr>
            <a:picLocks noChangeAspect="1"/>
          </p:cNvPicPr>
          <p:nvPr/>
        </p:nvPicPr>
        <p:blipFill>
          <a:blip r:embed="rId11">
            <a:extLst>
              <a:ext uri="{28A0092B-C50C-407E-A947-70E740481C1C}">
                <a14:useLocalDpi xmlns:a14="http://schemas.microsoft.com/office/drawing/2010/main"/>
              </a:ext>
            </a:extLst>
          </a:blip>
          <a:stretch>
            <a:fillRect/>
          </a:stretch>
        </p:blipFill>
        <p:spPr>
          <a:xfrm>
            <a:off x="1248702" y="5909216"/>
            <a:ext cx="6581775" cy="752475"/>
          </a:xfrm>
          <a:prstGeom prst="rect">
            <a:avLst/>
          </a:prstGeom>
        </p:spPr>
      </p:pic>
      <p:sp>
        <p:nvSpPr>
          <p:cNvPr id="2" name="Rectangle 1"/>
          <p:cNvSpPr/>
          <p:nvPr/>
        </p:nvSpPr>
        <p:spPr>
          <a:xfrm>
            <a:off x="3995936" y="1615917"/>
            <a:ext cx="2310110" cy="523220"/>
          </a:xfrm>
          <a:prstGeom prst="rect">
            <a:avLst/>
          </a:prstGeom>
        </p:spPr>
        <p:txBody>
          <a:bodyPr wrap="square">
            <a:spAutoFit/>
          </a:bodyPr>
          <a:lstStyle/>
          <a:p>
            <a:pPr algn="ctr"/>
            <a:r>
              <a:rPr lang="en-GB" sz="2800" b="1" dirty="0">
                <a:latin typeface="Arial" panose="020B0604020202020204" pitchFamily="34" charset="0"/>
                <a:cs typeface="Arial" panose="020B0604020202020204" pitchFamily="34" charset="0"/>
              </a:rPr>
              <a:t>Links </a:t>
            </a:r>
          </a:p>
        </p:txBody>
      </p:sp>
    </p:spTree>
    <p:extLst>
      <p:ext uri="{BB962C8B-B14F-4D97-AF65-F5344CB8AC3E}">
        <p14:creationId xmlns:p14="http://schemas.microsoft.com/office/powerpoint/2010/main" val="15619725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3642</TotalTime>
  <Words>1788</Words>
  <Application>Microsoft Office PowerPoint</Application>
  <PresentationFormat>On-screen Show (4:3)</PresentationFormat>
  <Paragraphs>177</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Apple Braille</vt: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 Cameron</dc:creator>
  <cp:lastModifiedBy>Daniel Sinclair</cp:lastModifiedBy>
  <cp:revision>142</cp:revision>
  <dcterms:created xsi:type="dcterms:W3CDTF">2017-06-19T15:29:25Z</dcterms:created>
  <dcterms:modified xsi:type="dcterms:W3CDTF">2019-06-18T15:21:12Z</dcterms:modified>
</cp:coreProperties>
</file>